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58" r:id="rId1"/>
  </p:sldMasterIdLst>
  <p:notesMasterIdLst>
    <p:notesMasterId r:id="rId10"/>
  </p:notesMasterIdLst>
  <p:handoutMasterIdLst>
    <p:handoutMasterId r:id="rId11"/>
  </p:handoutMasterIdLst>
  <p:sldIdLst>
    <p:sldId id="261" r:id="rId2"/>
    <p:sldId id="288" r:id="rId3"/>
    <p:sldId id="284" r:id="rId4"/>
    <p:sldId id="282" r:id="rId5"/>
    <p:sldId id="276" r:id="rId6"/>
    <p:sldId id="285" r:id="rId7"/>
    <p:sldId id="286" r:id="rId8"/>
    <p:sldId id="287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36">
          <p15:clr>
            <a:srgbClr val="A4A3A4"/>
          </p15:clr>
        </p15:guide>
        <p15:guide id="2" orient="horz" pos="391">
          <p15:clr>
            <a:srgbClr val="A4A3A4"/>
          </p15:clr>
        </p15:guide>
        <p15:guide id="3" orient="horz" pos="3975">
          <p15:clr>
            <a:srgbClr val="A4A3A4"/>
          </p15:clr>
        </p15:guide>
        <p15:guide id="4" orient="horz" pos="1030">
          <p15:clr>
            <a:srgbClr val="A4A3A4"/>
          </p15:clr>
        </p15:guide>
        <p15:guide id="5" pos="7312">
          <p15:clr>
            <a:srgbClr val="A4A3A4"/>
          </p15:clr>
        </p15:guide>
        <p15:guide id="6" pos="37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 useTimings="0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879" autoAdjust="0"/>
    <p:restoredTop sz="95588" autoAdjust="0"/>
  </p:normalViewPr>
  <p:slideViewPr>
    <p:cSldViewPr snapToGrid="0" showGuides="1">
      <p:cViewPr varScale="1">
        <p:scale>
          <a:sx n="69" d="100"/>
          <a:sy n="69" d="100"/>
        </p:scale>
        <p:origin x="224" y="328"/>
      </p:cViewPr>
      <p:guideLst>
        <p:guide orient="horz" pos="936"/>
        <p:guide orient="horz" pos="391"/>
        <p:guide orient="horz" pos="3975"/>
        <p:guide orient="horz" pos="1030"/>
        <p:guide pos="7312"/>
        <p:guide pos="37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122" d="100"/>
          <a:sy n="122" d="100"/>
        </p:scale>
        <p:origin x="4914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Pladsholder til dato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8F9E11-F642-4BF2-B4DC-AF7D35EA7551}" type="datetimeFigureOut">
              <a:rPr lang="en-GB" smtClean="0"/>
              <a:t>25/11/2020</a:t>
            </a:fld>
            <a:endParaRPr lang="en-GB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A371A3-64EC-4735-8565-D99D7827967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92714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72A38B-F9FA-4036-A084-652409E98F08}" type="datetimeFigureOut">
              <a:rPr lang="en-GB" smtClean="0"/>
              <a:t>25/11/2020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436F85-577F-4A92-A47F-D540A2BCC8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8091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ias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dias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21109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hyperlink" Target="http://www.designguide.ku.dk/ku/skabeloner/powerpoint/praesentationer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hyperlink" Target="http://image.ku.dk/lightbox/211/13407586855728741badb20/" TargetMode="Externa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lar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6408000" tIns="360000" anchor="ctr" anchorCtr="0"/>
          <a:lstStyle>
            <a:lvl1pPr marL="0" indent="0" algn="l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 Click icon to insert image</a:t>
            </a:r>
          </a:p>
        </p:txBody>
      </p:sp>
      <p:sp>
        <p:nvSpPr>
          <p:cNvPr id="2" name="Titel 2"/>
          <p:cNvSpPr>
            <a:spLocks noGrp="1"/>
          </p:cNvSpPr>
          <p:nvPr>
            <p:ph type="ctrTitle" hasCustomPrompt="1"/>
          </p:nvPr>
        </p:nvSpPr>
        <p:spPr>
          <a:xfrm>
            <a:off x="0" y="691815"/>
            <a:ext cx="5959476" cy="5474035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master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951B3894-1A27-474F-B850-4D19BD66A348}" type="datetime1">
              <a:rPr lang="en-GB" smtClean="0"/>
              <a:t>25/11/2020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2" y="4053600"/>
            <a:ext cx="4946650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88962" y="3007285"/>
            <a:ext cx="4946649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1020200"/>
            <a:ext cx="4946649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8290818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588963" y="1635125"/>
            <a:ext cx="11012487" cy="4675188"/>
          </a:xfrm>
          <a:blipFill>
            <a:blip r:embed="rId2"/>
            <a:stretch>
              <a:fillRect/>
            </a:stretch>
          </a:blipFill>
        </p:spPr>
        <p:txBody>
          <a:bodyPr lIns="0" tIns="2304000" rIns="0" anchor="t" anchorCtr="0"/>
          <a:lstStyle>
            <a:lvl1pPr marL="0" indent="0" algn="ct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2"/>
            <a:ext cx="11012486" cy="865187"/>
          </a:xfrm>
        </p:spPr>
        <p:txBody>
          <a:bodyPr/>
          <a:lstStyle/>
          <a:p>
            <a:r>
              <a:rPr lang="en-GB" dirty="0"/>
              <a:t>Click to add title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1A63A-195F-4E5C-807F-EC3E378B62DA}" type="datetime1">
              <a:rPr lang="en-GB" smtClean="0"/>
              <a:t>25/11/2020</a:t>
            </a:fld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191671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ext label right and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tx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243638" y="4903567"/>
            <a:ext cx="5948362" cy="1398808"/>
          </a:xfrm>
          <a:solidFill>
            <a:srgbClr val="A31D20">
              <a:alpha val="95000"/>
            </a:srgbClr>
          </a:solidFill>
        </p:spPr>
        <p:txBody>
          <a:bodyPr lIns="252000" tIns="144000" rIns="540000" bIns="144000"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03916-CE1E-4939-B417-902161F0D6C0}" type="datetime1">
              <a:rPr lang="en-GB" smtClean="0"/>
              <a:t>25/11/2020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605502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ext label lef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0" y="4903567"/>
            <a:ext cx="5948362" cy="1398808"/>
          </a:xfrm>
          <a:solidFill>
            <a:srgbClr val="A31D20">
              <a:alpha val="95000"/>
            </a:srgbClr>
          </a:solidFill>
        </p:spPr>
        <p:txBody>
          <a:bodyPr lIns="576000" tIns="144000" rIns="252000" bIns="144000"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Click to add text</a:t>
            </a:r>
            <a:br>
              <a:rPr lang="en-GB" dirty="0"/>
            </a:br>
            <a:br>
              <a:rPr lang="en-GB" sz="2400" spc="100" dirty="0">
                <a:solidFill>
                  <a:schemeClr val="bg1"/>
                </a:solidFill>
                <a:latin typeface="+mj-lt"/>
                <a:cs typeface="Microsoft New Tai Lue"/>
              </a:rPr>
            </a:br>
            <a:r>
              <a:rPr lang="en-GB" dirty="0"/>
              <a:t>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B2958-03A2-4F19-961A-7F5FB9224D6C}" type="datetime1">
              <a:rPr lang="en-GB" smtClean="0"/>
              <a:t>25/11/2020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945602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label righ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93520-C84B-4D2B-928A-908E06562600}" type="datetime1">
              <a:rPr lang="en-GB" smtClean="0"/>
              <a:t>25/11/2020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6243638" y="2036763"/>
            <a:ext cx="5948362" cy="4265612"/>
          </a:xfrm>
          <a:solidFill>
            <a:schemeClr val="accent1">
              <a:alpha val="95000"/>
            </a:schemeClr>
          </a:solidFill>
        </p:spPr>
        <p:txBody>
          <a:bodyPr lIns="252000" tIns="144000" rIns="540000" bIns="144000"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  <a:lvl2pPr marL="719138" indent="-357188">
              <a:defRPr>
                <a:solidFill>
                  <a:schemeClr val="bg1"/>
                </a:solidFill>
              </a:defRPr>
            </a:lvl2pPr>
            <a:lvl3pPr marL="719138" indent="-358775">
              <a:defRPr>
                <a:solidFill>
                  <a:schemeClr val="bg1"/>
                </a:solidFill>
              </a:defRPr>
            </a:lvl3pPr>
            <a:lvl4pPr marL="719138" indent="-358775">
              <a:defRPr>
                <a:solidFill>
                  <a:schemeClr val="bg1"/>
                </a:solidFill>
              </a:defRPr>
            </a:lvl4pPr>
            <a:lvl5pPr marL="719138" indent="-358775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7580104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label lef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6408000" tIns="360000" rIns="0" anchor="ctr" anchorCtr="0"/>
          <a:lstStyle>
            <a:lvl1pPr marL="0" indent="0" algn="l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 Click icon to insert image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CA368-D880-47DA-A0D7-DBD567C71490}" type="datetime1">
              <a:rPr lang="en-GB" smtClean="0"/>
              <a:t>25/11/2020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0" y="2036763"/>
            <a:ext cx="5948362" cy="4265612"/>
          </a:xfrm>
          <a:solidFill>
            <a:schemeClr val="accent1">
              <a:alpha val="95000"/>
            </a:schemeClr>
          </a:solidFill>
        </p:spPr>
        <p:txBody>
          <a:bodyPr lIns="576000" tIns="144000" rIns="252000" bIns="144000"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  <a:lvl2pPr marL="719138" indent="-358775">
              <a:defRPr>
                <a:solidFill>
                  <a:schemeClr val="bg1"/>
                </a:solidFill>
              </a:defRPr>
            </a:lvl2pPr>
            <a:lvl3pPr marL="719138" indent="-358775">
              <a:defRPr>
                <a:solidFill>
                  <a:schemeClr val="bg1"/>
                </a:solidFill>
              </a:defRPr>
            </a:lvl3pPr>
            <a:lvl4pPr marL="719138" indent="-358775">
              <a:defRPr>
                <a:solidFill>
                  <a:schemeClr val="bg1"/>
                </a:solidFill>
              </a:defRPr>
            </a:lvl4pPr>
            <a:lvl5pPr marL="719138" indent="-358775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 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1472760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ital bullet list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DAF43-1202-426F-86D9-1103B3A8C111}" type="datetime1">
              <a:rPr lang="en-GB" smtClean="0"/>
              <a:t>25/11/2020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3" y="620713"/>
            <a:ext cx="11012487" cy="5682589"/>
          </a:xfrm>
          <a:noFill/>
        </p:spPr>
        <p:txBody>
          <a:bodyPr lIns="0" tIns="0" rIns="0" bIns="0"/>
          <a:lstStyle>
            <a:lvl1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9878392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a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kstfelt 8"/>
          <p:cNvSpPr txBox="1"/>
          <p:nvPr userDrawn="1"/>
        </p:nvSpPr>
        <p:spPr>
          <a:xfrm>
            <a:off x="421280" y="612884"/>
            <a:ext cx="116761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0" b="1" dirty="0">
                <a:solidFill>
                  <a:schemeClr val="bg1"/>
                </a:solidFill>
              </a:rPr>
              <a:t>”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266C6-A1D4-4BB6-B61E-6364AC795043}" type="datetime1">
              <a:rPr lang="en-GB" smtClean="0"/>
              <a:t>25/11/2020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3" y="1628775"/>
            <a:ext cx="11012487" cy="4114799"/>
          </a:xfrm>
          <a:noFill/>
        </p:spPr>
        <p:txBody>
          <a:bodyPr lIns="0" tIns="0" rIns="0" bIns="0" anchor="t" anchorCtr="0"/>
          <a:lstStyle>
            <a:lvl1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2712" y="5934971"/>
            <a:ext cx="11019496" cy="367404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Name, source</a:t>
            </a:r>
          </a:p>
        </p:txBody>
      </p:sp>
    </p:spTree>
    <p:extLst>
      <p:ext uri="{BB962C8B-B14F-4D97-AF65-F5344CB8AC3E}">
        <p14:creationId xmlns:p14="http://schemas.microsoft.com/office/powerpoint/2010/main" val="4142963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mirrored text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A35EA-AC5E-4877-A18B-61505BAEB1C8}" type="datetime1">
              <a:rPr lang="en-GB" smtClean="0"/>
              <a:t>25/11/2020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9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4" y="1628775"/>
            <a:ext cx="5358535" cy="4674527"/>
          </a:xfrm>
          <a:noFill/>
        </p:spPr>
        <p:txBody>
          <a:bodyPr lIns="0" tIns="0" rIns="0" bIns="0"/>
          <a:lstStyle>
            <a:lvl1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6" hasCustomPrompt="1"/>
          </p:nvPr>
        </p:nvSpPr>
        <p:spPr>
          <a:xfrm>
            <a:off x="6244503" y="1628775"/>
            <a:ext cx="5356948" cy="4674527"/>
          </a:xfrm>
          <a:noFill/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4"/>
            <a:ext cx="11012486" cy="86359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6273087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ing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478A3-87BB-4F17-9C03-F753FCD936D6}" type="datetime1">
              <a:rPr lang="en-GB" smtClean="0"/>
              <a:t>25/11/2020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588963" y="1628775"/>
            <a:ext cx="11012487" cy="4673600"/>
          </a:xfrm>
        </p:spPr>
        <p:txBody>
          <a:bodyPr anchor="t" anchorCtr="0"/>
          <a:lstStyle>
            <a:lvl1pPr>
              <a:defRPr sz="6400" b="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5438843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</a:t>
            </a:r>
          </a:p>
        </p:txBody>
      </p:sp>
      <p:sp>
        <p:nvSpPr>
          <p:cNvPr id="3" name="Pladsholder til dato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3D152-D2BD-43FF-9B39-3177693EB010}" type="datetime1">
              <a:rPr lang="en-GB" smtClean="0"/>
              <a:t>25/11/2020</a:t>
            </a:fld>
            <a:endParaRPr lang="en-GB" dirty="0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609304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small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6408000" tIns="360000" anchor="ctr" anchorCtr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32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 Click icon to insert image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EA612452-9420-4860-8BE2-68A6A50F390E}" type="datetime1">
              <a:rPr lang="en-GB" smtClean="0"/>
              <a:t>25/11/2020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2271092"/>
            <a:ext cx="5959476" cy="3895200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26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42705"/>
            <a:ext cx="4983162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  <a:br>
              <a:rPr lang="en-GB" dirty="0"/>
            </a:br>
            <a:endParaRPr lang="en-GB" dirty="0"/>
          </a:p>
        </p:txBody>
      </p:sp>
      <p:sp>
        <p:nvSpPr>
          <p:cNvPr id="9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2610941"/>
            <a:ext cx="4946649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96780345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1CFF0-9A20-4133-8B37-19DE66F899A5}" type="datetime1">
              <a:rPr lang="en-GB" smtClean="0"/>
              <a:t>25/11/2020</a:t>
            </a:fld>
            <a:endParaRPr lang="en-GB" dirty="0"/>
          </a:p>
        </p:txBody>
      </p:sp>
      <p:sp>
        <p:nvSpPr>
          <p:cNvPr id="3" name="Pladsholder til sidefod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315452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5250752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User gu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 txBox="1">
            <a:spLocks/>
          </p:cNvSpPr>
          <p:nvPr userDrawn="1"/>
        </p:nvSpPr>
        <p:spPr>
          <a:xfrm>
            <a:off x="588964" y="613649"/>
            <a:ext cx="11012486" cy="87992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lnSpc>
                <a:spcPct val="100000"/>
              </a:lnSpc>
              <a:spcBef>
                <a:spcPct val="0"/>
              </a:spcBef>
              <a:buNone/>
              <a:defRPr sz="3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GB" sz="3000" dirty="0">
                <a:solidFill>
                  <a:schemeClr val="tx1"/>
                </a:solidFill>
              </a:rPr>
              <a:t>User guide </a:t>
            </a:r>
            <a:r>
              <a:rPr lang="en-GB" sz="1800" dirty="0">
                <a:solidFill>
                  <a:schemeClr val="tx1"/>
                </a:solidFill>
              </a:rPr>
              <a:t>– delete before use</a:t>
            </a:r>
          </a:p>
        </p:txBody>
      </p:sp>
      <p:sp>
        <p:nvSpPr>
          <p:cNvPr id="46" name="Text Box 48"/>
          <p:cNvSpPr txBox="1">
            <a:spLocks noChangeArrowheads="1"/>
          </p:cNvSpPr>
          <p:nvPr userDrawn="1"/>
        </p:nvSpPr>
        <p:spPr bwMode="auto">
          <a:xfrm>
            <a:off x="587376" y="1640495"/>
            <a:ext cx="1750290" cy="38769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UCPH PowerPoint templates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When you open PowerPoint on your UCPH computer, </a:t>
            </a:r>
            <a:r>
              <a:rPr lang="en-GB" sz="800" kern="1200" dirty="0">
                <a:solidFill>
                  <a:schemeClr val="tx1"/>
                </a:solidFill>
                <a:effectLst/>
                <a:latin typeface="Arial" charset="0"/>
                <a:ea typeface="Calibri" panose="020F0502020204030204" pitchFamily="34" charset="0"/>
                <a:cs typeface="Times New Roman" panose="02020603050405020304" pitchFamily="18" charset="0"/>
              </a:rPr>
              <a:t>PowerPoint opens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 template in 4:3 format with an English UCPH logo.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When you click on the UCPH tab in the toolbar, click "Select Template" to choose between templates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Danish and English 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4:3 and 16:9 formats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"full" or "empty" versions (in the full version there is an example of each slide type in the left-hand window)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as well as an example slide with text in English.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If you use a 'full' version, you must delete the slides you do not want to use.</a:t>
            </a:r>
            <a:b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Mac users and others can download PowerPoint templates at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8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www.designguide.ku.dk/ku/skabeloner/powerpoint/praesentationer/</a:t>
            </a:r>
            <a:endParaRPr lang="en-GB" sz="800" dirty="0">
              <a:solidFill>
                <a:schemeClr val="accent4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7" name="Text Box 48"/>
          <p:cNvSpPr txBox="1">
            <a:spLocks noChangeArrowheads="1"/>
          </p:cNvSpPr>
          <p:nvPr userDrawn="1"/>
        </p:nvSpPr>
        <p:spPr bwMode="auto">
          <a:xfrm>
            <a:off x="2570384" y="3966227"/>
            <a:ext cx="1755548" cy="1763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 your unit name (e.g. your department), page numbers and the date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1.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Click on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Insert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in the top menu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2.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Select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Header and Footer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3.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Fill in the fields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4.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Select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Apply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to all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or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Apply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if it is only to be used on a single slide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The information goes on the right-hand side of the page in the grey top bar.</a:t>
            </a:r>
          </a:p>
        </p:txBody>
      </p:sp>
      <p:sp>
        <p:nvSpPr>
          <p:cNvPr id="48" name="Text Box 48"/>
          <p:cNvSpPr txBox="1">
            <a:spLocks noChangeArrowheads="1"/>
          </p:cNvSpPr>
          <p:nvPr userDrawn="1"/>
        </p:nvSpPr>
        <p:spPr bwMode="auto">
          <a:xfrm>
            <a:off x="587375" y="5688880"/>
            <a:ext cx="189959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Create a new slide (2010 + 2013 and 2016 version) 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en-GB" altLang="da-DK" sz="8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on </a:t>
            </a: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Home</a:t>
            </a:r>
          </a:p>
        </p:txBody>
      </p:sp>
      <p:pic>
        <p:nvPicPr>
          <p:cNvPr id="49" name="Billede 40"/>
          <p:cNvPicPr>
            <a:picLocks noChangeAspect="1"/>
          </p:cNvPicPr>
          <p:nvPr userDrawn="1"/>
        </p:nvPicPr>
        <p:blipFill rotWithShape="1">
          <a:blip r:embed="rId3"/>
          <a:srcRect l="36944" r="2272" b="69429"/>
          <a:stretch/>
        </p:blipFill>
        <p:spPr>
          <a:xfrm>
            <a:off x="4157637" y="2896656"/>
            <a:ext cx="395416" cy="126627"/>
          </a:xfrm>
          <a:prstGeom prst="rect">
            <a:avLst/>
          </a:prstGeom>
        </p:spPr>
      </p:pic>
      <p:sp>
        <p:nvSpPr>
          <p:cNvPr id="50" name="Text Box 48"/>
          <p:cNvSpPr txBox="1">
            <a:spLocks noChangeArrowheads="1"/>
          </p:cNvSpPr>
          <p:nvPr userDrawn="1"/>
        </p:nvSpPr>
        <p:spPr bwMode="auto">
          <a:xfrm>
            <a:off x="2570384" y="2582327"/>
            <a:ext cx="1624241" cy="600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Replace slide type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en-GB" altLang="da-DK" sz="8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on </a:t>
            </a: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Home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Select 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Layout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to change the layout of your current slide.</a:t>
            </a:r>
          </a:p>
        </p:txBody>
      </p:sp>
      <p:sp>
        <p:nvSpPr>
          <p:cNvPr id="51" name="Text Box 48"/>
          <p:cNvSpPr txBox="1">
            <a:spLocks noChangeArrowheads="1"/>
          </p:cNvSpPr>
          <p:nvPr userDrawn="1"/>
        </p:nvSpPr>
        <p:spPr bwMode="auto">
          <a:xfrm>
            <a:off x="2570384" y="3315092"/>
            <a:ext cx="163462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Font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UCPH uses the font Microsoft New Tai Lue in PowerPoint.</a:t>
            </a:r>
            <a:endParaRPr lang="en-GB" altLang="da-DK" sz="8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52" name="Text Box 48"/>
          <p:cNvSpPr txBox="1">
            <a:spLocks noChangeArrowheads="1"/>
          </p:cNvSpPr>
          <p:nvPr userDrawn="1"/>
        </p:nvSpPr>
        <p:spPr bwMode="auto">
          <a:xfrm>
            <a:off x="4739114" y="1627125"/>
            <a:ext cx="1634624" cy="23391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Gridliness and Guides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see gridlines and guides</a:t>
            </a:r>
          </a:p>
          <a:p>
            <a:pPr marL="0" indent="0" eaLnBrk="1" hangingPunct="1">
              <a:lnSpc>
                <a:spcPct val="90000"/>
              </a:lnSpc>
              <a:spcAft>
                <a:spcPts val="600"/>
              </a:spcAft>
              <a:buNone/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Click on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View</a:t>
            </a:r>
          </a:p>
          <a:p>
            <a:pPr marL="0" indent="0" eaLnBrk="1" hangingPunct="1">
              <a:lnSpc>
                <a:spcPct val="90000"/>
              </a:lnSpc>
              <a:spcAft>
                <a:spcPts val="600"/>
              </a:spcAft>
              <a:buNone/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Gridlines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and/or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Guides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establish additional gridlines and guides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Hover the mouse over an existing gridline and click on the line (coordinates of the line are displayed)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Hold down the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CTRL key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while you move the location of the line (adds a new line).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Press Alt + F9 for a rapid display of gridlines</a:t>
            </a:r>
          </a:p>
        </p:txBody>
      </p:sp>
      <p:sp>
        <p:nvSpPr>
          <p:cNvPr id="53" name="Text Box 48"/>
          <p:cNvSpPr txBox="1">
            <a:spLocks noChangeArrowheads="1"/>
          </p:cNvSpPr>
          <p:nvPr userDrawn="1"/>
        </p:nvSpPr>
        <p:spPr bwMode="auto">
          <a:xfrm>
            <a:off x="4728822" y="4141417"/>
            <a:ext cx="1634624" cy="203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 picture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On layouts with picture placeholders: Click the icon and 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The text  ”Clik here to insert image” will not be visible in presentation mode.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You can find UCPH-images, which are adapted to and minimised to the 4:3 and 16:9 format via this link: </a:t>
            </a:r>
            <a:b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/>
              </a:rPr>
              <a:t>http://image.ku.dk/lightbox/211/13407586855728741badb20/</a:t>
            </a:r>
            <a:r>
              <a:rPr lang="en-GB" sz="800" b="0" baseline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/>
              </a:rPr>
              <a:t> </a:t>
            </a:r>
            <a:endParaRPr lang="en-GB" sz="800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Select slide show-view to activate the link.</a:t>
            </a:r>
          </a:p>
        </p:txBody>
      </p:sp>
      <p:sp>
        <p:nvSpPr>
          <p:cNvPr id="54" name="Text Box 48"/>
          <p:cNvSpPr txBox="1">
            <a:spLocks noChangeArrowheads="1"/>
          </p:cNvSpPr>
          <p:nvPr userDrawn="1"/>
        </p:nvSpPr>
        <p:spPr bwMode="auto">
          <a:xfrm>
            <a:off x="6691561" y="1640495"/>
            <a:ext cx="1634624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Image sizes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The optimal picture sizes are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4:3-format: 1.500 x 1.073 pixels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16:9-format: 1.500 x 818 pixels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Save the images in 72 dpi and in "jpg medium quality"</a:t>
            </a:r>
          </a:p>
        </p:txBody>
      </p:sp>
      <p:sp>
        <p:nvSpPr>
          <p:cNvPr id="55" name="Text Box 48"/>
          <p:cNvSpPr txBox="1">
            <a:spLocks noChangeArrowheads="1"/>
          </p:cNvSpPr>
          <p:nvPr userDrawn="1"/>
        </p:nvSpPr>
        <p:spPr bwMode="auto">
          <a:xfrm>
            <a:off x="6691561" y="2720006"/>
            <a:ext cx="1634624" cy="1920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Trimming pictures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. Click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Crop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change the image focus/size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If you want to scale the picture, hold the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SHIFT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button down while dragging in the image corners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3.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Right-click on the picture and 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Send to back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If you delete the picture and inserts a new, the picture may be in front of text and graphics. If this happens, you must select the image, right-click and 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Send to back</a:t>
            </a:r>
          </a:p>
        </p:txBody>
      </p:sp>
      <p:sp>
        <p:nvSpPr>
          <p:cNvPr id="56" name="Text Box 48"/>
          <p:cNvSpPr txBox="1">
            <a:spLocks noChangeArrowheads="1"/>
          </p:cNvSpPr>
          <p:nvPr userDrawn="1"/>
        </p:nvSpPr>
        <p:spPr bwMode="auto">
          <a:xfrm>
            <a:off x="6691561" y="4765322"/>
            <a:ext cx="1634624" cy="9941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Template colors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You can choose between a range of colors for backgrounds and graphs.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Right-click on the surface of which you want to change the color and then click on the paint can icon</a:t>
            </a:r>
          </a:p>
        </p:txBody>
      </p:sp>
      <p:sp>
        <p:nvSpPr>
          <p:cNvPr id="57" name="Text Box 48"/>
          <p:cNvSpPr txBox="1">
            <a:spLocks noChangeArrowheads="1"/>
          </p:cNvSpPr>
          <p:nvPr userDrawn="1"/>
        </p:nvSpPr>
        <p:spPr bwMode="auto">
          <a:xfrm>
            <a:off x="6691561" y="5815137"/>
            <a:ext cx="163462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Further information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See</a:t>
            </a:r>
            <a:r>
              <a:rPr lang="en-GB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</a:t>
            </a:r>
            <a:br>
              <a:rPr lang="en-GB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www.designguide.ku.dk/ku/</a:t>
            </a:r>
            <a:b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</a:b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skabeloner/powerpoint/</a:t>
            </a:r>
            <a:b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</a:b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praesentationer/</a:t>
            </a:r>
            <a:endParaRPr lang="en-GB" sz="800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</p:txBody>
      </p:sp>
      <p:pic>
        <p:nvPicPr>
          <p:cNvPr id="58" name="Billede 25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268044" y="4201412"/>
            <a:ext cx="257327" cy="275280"/>
          </a:xfrm>
          <a:prstGeom prst="rect">
            <a:avLst/>
          </a:prstGeom>
        </p:spPr>
      </p:pic>
      <p:pic>
        <p:nvPicPr>
          <p:cNvPr id="59" name="Billede 36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223538" y="2795378"/>
            <a:ext cx="288708" cy="275280"/>
          </a:xfrm>
          <a:prstGeom prst="rect">
            <a:avLst/>
          </a:prstGeom>
        </p:spPr>
      </p:pic>
      <p:pic>
        <p:nvPicPr>
          <p:cNvPr id="60" name="Billede 37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8241826" y="3187789"/>
            <a:ext cx="223122" cy="228843"/>
          </a:xfrm>
          <a:prstGeom prst="rect">
            <a:avLst/>
          </a:prstGeom>
        </p:spPr>
      </p:pic>
      <p:sp>
        <p:nvSpPr>
          <p:cNvPr id="61" name="Text Box 48"/>
          <p:cNvSpPr txBox="1">
            <a:spLocks noChangeArrowheads="1"/>
          </p:cNvSpPr>
          <p:nvPr userDrawn="1"/>
        </p:nvSpPr>
        <p:spPr bwMode="auto">
          <a:xfrm>
            <a:off x="2570384" y="1666128"/>
            <a:ext cx="1768136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Under the 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New slide 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button Click on the top part of the button to create a slide identical to the one selected. Click on the bottom part of the button to see a selection of possible layout choices</a:t>
            </a:r>
            <a:endParaRPr lang="en-GB" altLang="da-DK" sz="80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62" name="Picture 61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4271879" y="1743737"/>
            <a:ext cx="243186" cy="432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279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lar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8804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  <a:br>
              <a:rPr lang="en-GB" dirty="0"/>
            </a:br>
            <a:r>
              <a:rPr lang="en-GB" dirty="0"/>
              <a:t> </a:t>
            </a:r>
          </a:p>
        </p:txBody>
      </p:sp>
      <p:sp>
        <p:nvSpPr>
          <p:cNvPr id="2" name="Titel 2"/>
          <p:cNvSpPr>
            <a:spLocks noGrp="1"/>
          </p:cNvSpPr>
          <p:nvPr>
            <p:ph type="ctrTitle" hasCustomPrompt="1"/>
          </p:nvPr>
        </p:nvSpPr>
        <p:spPr>
          <a:xfrm>
            <a:off x="6243638" y="691815"/>
            <a:ext cx="5948362" cy="5474035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master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164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C8556FC4-408D-434F-B806-6794C0731CE5}" type="datetime1">
              <a:rPr lang="en-GB" smtClean="0"/>
              <a:t>25/11/2020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164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164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6622257" y="4053600"/>
            <a:ext cx="4979193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6622257" y="3007285"/>
            <a:ext cx="4979193" cy="726435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6622257" y="1020200"/>
            <a:ext cx="4977606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9034541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small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B8667F9C-DFC5-443F-A824-0B82CD2392C2}" type="datetime1">
              <a:rPr lang="en-GB" smtClean="0"/>
              <a:t>25/11/2020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6243638" y="2271092"/>
            <a:ext cx="5948362" cy="3895200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2448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9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6622257" y="4053600"/>
            <a:ext cx="4979193" cy="899766"/>
          </a:xfrm>
        </p:spPr>
        <p:txBody>
          <a:bodyPr r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6622258" y="2610941"/>
            <a:ext cx="4962920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629679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eal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8350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7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4" r="10628" b="7654"/>
          <a:stretch/>
        </p:blipFill>
        <p:spPr>
          <a:xfrm>
            <a:off x="1733575" y="-6016"/>
            <a:ext cx="10465859" cy="6858000"/>
          </a:xfrm>
          <a:prstGeom prst="rect">
            <a:avLst/>
          </a:prstGeom>
        </p:spPr>
      </p:pic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F595076C-D7DF-438D-8F3B-019473C5CBB5}" type="datetime1">
              <a:rPr lang="en-GB" smtClean="0"/>
              <a:t>25/11/2020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 hasCustomPrompt="1"/>
          </p:nvPr>
        </p:nvSpPr>
        <p:spPr>
          <a:xfrm>
            <a:off x="0" y="691815"/>
            <a:ext cx="5959476" cy="5474035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ct val="9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master</a:t>
            </a:r>
          </a:p>
        </p:txBody>
      </p:sp>
      <p:sp>
        <p:nvSpPr>
          <p:cNvPr id="37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88964" y="3007285"/>
            <a:ext cx="4946648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3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53600"/>
            <a:ext cx="4946649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587375" y="1020200"/>
            <a:ext cx="4946649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281795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eal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7"/>
          <p:cNvSpPr/>
          <p:nvPr userDrawn="1"/>
        </p:nvSpPr>
        <p:spPr>
          <a:xfrm>
            <a:off x="0" y="0"/>
            <a:ext cx="12198350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4" r="10628" b="7654"/>
          <a:stretch/>
        </p:blipFill>
        <p:spPr>
          <a:xfrm>
            <a:off x="1733575" y="-6016"/>
            <a:ext cx="10465859" cy="6858000"/>
          </a:xfrm>
          <a:prstGeom prst="rect">
            <a:avLst/>
          </a:prstGeom>
        </p:spPr>
      </p:pic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1A8FE306-C2F6-4A57-9B1E-3808C70DCDF2}" type="datetime1">
              <a:rPr lang="en-GB" smtClean="0"/>
              <a:t>25/11/2020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2271092"/>
            <a:ext cx="5959476" cy="3895200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53600"/>
            <a:ext cx="4946649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  <a:br>
              <a:rPr lang="en-GB" dirty="0"/>
            </a:br>
            <a:endParaRPr lang="en-GB" dirty="0"/>
          </a:p>
        </p:txBody>
      </p:sp>
      <p:sp>
        <p:nvSpPr>
          <p:cNvPr id="10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587375" y="2610941"/>
            <a:ext cx="4946649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6906823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3" y="620714"/>
            <a:ext cx="11012488" cy="865186"/>
          </a:xfrm>
        </p:spPr>
        <p:txBody>
          <a:bodyPr/>
          <a:lstStyle/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idx="1" hasCustomPrompt="1"/>
          </p:nvPr>
        </p:nvSpPr>
        <p:spPr>
          <a:xfrm>
            <a:off x="588963" y="1635125"/>
            <a:ext cx="11012488" cy="4675188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 marL="719138" indent="0">
              <a:buNone/>
              <a:defRPr/>
            </a:lvl4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A57D3-3A06-42DE-8329-4A599228B9A1}" type="datetime1">
              <a:rPr lang="en-GB" smtClean="0"/>
              <a:t>25/11/2020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96859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 and two content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4"/>
            <a:ext cx="11012486" cy="865186"/>
          </a:xfrm>
        </p:spPr>
        <p:txBody>
          <a:bodyPr/>
          <a:lstStyle/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88964" y="1635125"/>
            <a:ext cx="5358535" cy="4675187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endParaRPr lang="en-GB" dirty="0"/>
          </a:p>
        </p:txBody>
      </p:sp>
      <p:sp>
        <p:nvSpPr>
          <p:cNvPr id="4" name="Pladsholder til indhold 3"/>
          <p:cNvSpPr>
            <a:spLocks noGrp="1"/>
          </p:cNvSpPr>
          <p:nvPr>
            <p:ph sz="half" idx="2" hasCustomPrompt="1"/>
          </p:nvPr>
        </p:nvSpPr>
        <p:spPr>
          <a:xfrm>
            <a:off x="6244502" y="1635125"/>
            <a:ext cx="5356948" cy="4675187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 marL="719138" indent="0">
              <a:buNone/>
              <a:defRPr lang="da-DK" dirty="0" smtClean="0"/>
            </a:lvl4pPr>
            <a:lvl5pPr>
              <a:defRPr lang="da-DK" dirty="0"/>
            </a:lvl5pPr>
            <a:lvl8pPr marL="719138" indent="0">
              <a:buNone/>
              <a:defRPr/>
            </a:lvl8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25/11/2020</a:t>
            </a:fld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549679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6243639" y="1635125"/>
            <a:ext cx="5357812" cy="4675187"/>
          </a:xfrm>
          <a:blipFill>
            <a:blip r:embed="rId2"/>
            <a:stretch>
              <a:fillRect/>
            </a:stretch>
          </a:blipFill>
        </p:spPr>
        <p:txBody>
          <a:bodyPr lIns="0" tIns="2304000" rIns="0" anchor="t" anchorCtr="0"/>
          <a:lstStyle>
            <a:lvl1pPr marL="0" indent="0" algn="ct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5" y="620712"/>
            <a:ext cx="11012486" cy="865187"/>
          </a:xfrm>
        </p:spPr>
        <p:txBody>
          <a:bodyPr/>
          <a:lstStyle/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88964" y="1635125"/>
            <a:ext cx="5359398" cy="4675188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  <a:lvl5pPr>
              <a:defRPr lang="da-DK" dirty="0"/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36EBD-A59D-4A63-8430-010EAF79E64E}" type="datetime1">
              <a:rPr lang="en-GB" smtClean="0"/>
              <a:t>25/11/2020</a:t>
            </a:fld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17783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itel 1"/>
          <p:cNvSpPr>
            <a:spLocks noGrp="1"/>
          </p:cNvSpPr>
          <p:nvPr>
            <p:ph type="title"/>
          </p:nvPr>
        </p:nvSpPr>
        <p:spPr>
          <a:xfrm>
            <a:off x="588965" y="620714"/>
            <a:ext cx="11012486" cy="8651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a-DK" dirty="0" err="1"/>
              <a:t>Click</a:t>
            </a:r>
            <a:r>
              <a:rPr lang="da-DK" dirty="0"/>
              <a:t> to </a:t>
            </a:r>
            <a:r>
              <a:rPr lang="da-DK" dirty="0" err="1"/>
              <a:t>add</a:t>
            </a:r>
            <a:r>
              <a:rPr lang="da-DK" dirty="0"/>
              <a:t> </a:t>
            </a:r>
            <a:r>
              <a:rPr lang="da-DK" dirty="0" err="1"/>
              <a:t>title</a:t>
            </a:r>
            <a:endParaRPr lang="da-DK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588964" y="1635125"/>
            <a:ext cx="11012487" cy="467518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a-DK" dirty="0" err="1"/>
              <a:t>Click</a:t>
            </a:r>
            <a:r>
              <a:rPr lang="da-DK" dirty="0"/>
              <a:t> to </a:t>
            </a:r>
            <a:r>
              <a:rPr lang="da-DK" dirty="0" err="1"/>
              <a:t>add</a:t>
            </a:r>
            <a:r>
              <a:rPr lang="da-DK" dirty="0"/>
              <a:t> </a:t>
            </a:r>
            <a:r>
              <a:rPr lang="da-DK" dirty="0" err="1"/>
              <a:t>text</a:t>
            </a:r>
            <a:endParaRPr lang="da-DK" dirty="0"/>
          </a:p>
          <a:p>
            <a:pPr lvl="1"/>
            <a:r>
              <a:rPr lang="da-DK" dirty="0"/>
              <a:t>2</a:t>
            </a:r>
          </a:p>
          <a:p>
            <a:pPr lvl="2"/>
            <a:r>
              <a:rPr lang="da-DK" dirty="0"/>
              <a:t>3</a:t>
            </a:r>
          </a:p>
          <a:p>
            <a:pPr lvl="3"/>
            <a:r>
              <a:rPr lang="da-DK" dirty="0"/>
              <a:t>4</a:t>
            </a:r>
          </a:p>
          <a:p>
            <a:pPr lvl="4"/>
            <a:r>
              <a:rPr lang="da-DK" dirty="0"/>
              <a:t>5</a:t>
            </a:r>
          </a:p>
          <a:p>
            <a:pPr lvl="5"/>
            <a:r>
              <a:rPr lang="da-DK" dirty="0"/>
              <a:t>6</a:t>
            </a:r>
          </a:p>
          <a:p>
            <a:pPr lvl="6"/>
            <a:r>
              <a:rPr lang="da-DK" dirty="0"/>
              <a:t>7</a:t>
            </a:r>
          </a:p>
          <a:p>
            <a:pPr lvl="7"/>
            <a:r>
              <a:rPr lang="da-DK" dirty="0"/>
              <a:t>8</a:t>
            </a:r>
          </a:p>
          <a:p>
            <a:pPr lvl="8"/>
            <a:r>
              <a:rPr lang="da-DK" dirty="0"/>
              <a:t>9</a:t>
            </a:r>
          </a:p>
        </p:txBody>
      </p:sp>
      <p:sp>
        <p:nvSpPr>
          <p:cNvPr id="7" name="Rectangle 19"/>
          <p:cNvSpPr/>
          <p:nvPr userDrawn="1"/>
        </p:nvSpPr>
        <p:spPr>
          <a:xfrm>
            <a:off x="0" y="2"/>
            <a:ext cx="12192000" cy="332655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EEEFEE">
                  <a:alpha val="93000"/>
                </a:srgbClr>
              </a:gs>
            </a:gsLst>
            <a:lin ang="5400000" scaled="0"/>
            <a:tileRect/>
          </a:gradFill>
          <a:ln w="381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3"/>
          </p:nvPr>
        </p:nvSpPr>
        <p:spPr>
          <a:xfrm>
            <a:off x="3236495" y="85745"/>
            <a:ext cx="6981162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4"/>
          </p:nvPr>
        </p:nvSpPr>
        <p:spPr>
          <a:xfrm>
            <a:off x="11219691" y="85745"/>
            <a:ext cx="381759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2"/>
          </p:nvPr>
        </p:nvSpPr>
        <p:spPr>
          <a:xfrm>
            <a:off x="10329111" y="85745"/>
            <a:ext cx="814976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fld id="{22039412-A1D7-4F56-B074-5441266AA9AA}" type="datetime1">
              <a:rPr lang="da-DK" smtClean="0"/>
              <a:t>25.11.2020</a:t>
            </a:fld>
            <a:endParaRPr lang="da-DK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4"/>
          <a:srcRect l="12043" t="11448" r="17199" b="13844"/>
          <a:stretch/>
        </p:blipFill>
        <p:spPr>
          <a:xfrm>
            <a:off x="335534" y="63578"/>
            <a:ext cx="166516" cy="211296"/>
          </a:xfrm>
          <a:prstGeom prst="rect">
            <a:avLst/>
          </a:prstGeom>
        </p:spPr>
      </p:pic>
      <p:pic>
        <p:nvPicPr>
          <p:cNvPr id="13" name="Picture 27"/>
          <p:cNvPicPr>
            <a:picLocks noChangeAspect="1"/>
          </p:cNvPicPr>
          <p:nvPr userDrawn="1"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94" y="96467"/>
            <a:ext cx="2332648" cy="159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620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4" r:id="rId2"/>
    <p:sldLayoutId id="2147483673" r:id="rId3"/>
    <p:sldLayoutId id="2147483671" r:id="rId4"/>
    <p:sldLayoutId id="2147483659" r:id="rId5"/>
    <p:sldLayoutId id="2147483672" r:id="rId6"/>
    <p:sldLayoutId id="2147483660" r:id="rId7"/>
    <p:sldLayoutId id="2147483662" r:id="rId8"/>
    <p:sldLayoutId id="2147483684" r:id="rId9"/>
    <p:sldLayoutId id="2147483685" r:id="rId10"/>
    <p:sldLayoutId id="2147483677" r:id="rId11"/>
    <p:sldLayoutId id="2147483675" r:id="rId12"/>
    <p:sldLayoutId id="2147483676" r:id="rId13"/>
    <p:sldLayoutId id="2147483678" r:id="rId14"/>
    <p:sldLayoutId id="2147483681" r:id="rId15"/>
    <p:sldLayoutId id="2147483682" r:id="rId16"/>
    <p:sldLayoutId id="2147483683" r:id="rId17"/>
    <p:sldLayoutId id="2147483687" r:id="rId18"/>
    <p:sldLayoutId id="2147483664" r:id="rId19"/>
    <p:sldLayoutId id="2147483665" r:id="rId20"/>
    <p:sldLayoutId id="2147483689" r:id="rId21"/>
    <p:sldLayoutId id="2147483688" r:id="rId22"/>
  </p:sldLayoutIdLst>
  <p:hf hdr="0" ft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000" kern="1200" spc="6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lang="da-DK" sz="24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1pPr>
      <a:lvl2pPr marL="719138" marR="0" indent="-358775" algn="l" defTabSz="914400" rtl="0" eaLnBrk="1" fontAlgn="auto" latinLnBrk="0" hangingPunct="1">
        <a:lnSpc>
          <a:spcPct val="100000"/>
        </a:lnSpc>
        <a:spcBef>
          <a:spcPts val="5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lang="da-DK" sz="20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1073150" indent="-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baseline="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719138" indent="354013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lang="da-DK" sz="18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7pPr>
      <a:lvl8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8pPr>
      <a:lvl9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70" userDrawn="1">
          <p15:clr>
            <a:srgbClr val="F26B43"/>
          </p15:clr>
        </p15:guide>
        <p15:guide id="2" pos="7307" userDrawn="1">
          <p15:clr>
            <a:srgbClr val="F26B43"/>
          </p15:clr>
        </p15:guide>
        <p15:guide id="3" orient="horz" pos="391" userDrawn="1">
          <p15:clr>
            <a:srgbClr val="F26B43"/>
          </p15:clr>
        </p15:guide>
        <p15:guide id="4" orient="horz" pos="935" userDrawn="1">
          <p15:clr>
            <a:srgbClr val="F26B43"/>
          </p15:clr>
        </p15:guide>
        <p15:guide id="5" pos="371" userDrawn="1">
          <p15:clr>
            <a:srgbClr val="F26B43"/>
          </p15:clr>
        </p15:guide>
        <p15:guide id="6" pos="7308" userDrawn="1">
          <p15:clr>
            <a:srgbClr val="F26B43"/>
          </p15:clr>
        </p15:guide>
        <p15:guide id="7" orient="horz" pos="1026" userDrawn="1">
          <p15:clr>
            <a:srgbClr val="F26B43"/>
          </p15:clr>
        </p15:guide>
        <p15:guide id="8" orient="horz" pos="397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err="1"/>
              <a:t>Videregående</a:t>
            </a:r>
            <a:r>
              <a:rPr lang="en-GB" dirty="0"/>
              <a:t> </a:t>
            </a:r>
            <a:r>
              <a:rPr lang="en-GB" dirty="0" err="1"/>
              <a:t>emner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Jon Sporring</a:t>
            </a:r>
          </a:p>
          <a:p>
            <a:r>
              <a:rPr lang="en-GB" dirty="0"/>
              <a:t>Department of Computer Science</a:t>
            </a:r>
          </a:p>
          <a:p>
            <a:r>
              <a:rPr lang="en-GB" dirty="0"/>
              <a:t>2020/11/25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587375" y="1020200"/>
            <a:ext cx="4946649" cy="1784200"/>
          </a:xfrm>
        </p:spPr>
        <p:txBody>
          <a:bodyPr/>
          <a:lstStyle/>
          <a:p>
            <a:r>
              <a:rPr lang="en-US" dirty="0" err="1"/>
              <a:t>Introduktion</a:t>
            </a:r>
            <a:r>
              <a:rPr lang="en-US" dirty="0"/>
              <a:t> </a:t>
            </a:r>
            <a:r>
              <a:rPr lang="en-US" dirty="0" err="1"/>
              <a:t>til</a:t>
            </a:r>
            <a:r>
              <a:rPr lang="en-US" dirty="0"/>
              <a:t> </a:t>
            </a:r>
            <a:r>
              <a:rPr lang="en-US" dirty="0" err="1"/>
              <a:t>Programmering</a:t>
            </a:r>
            <a:r>
              <a:rPr lang="en-US" dirty="0"/>
              <a:t> </a:t>
            </a:r>
            <a:r>
              <a:rPr lang="en-US" dirty="0" err="1"/>
              <a:t>og</a:t>
            </a:r>
            <a:r>
              <a:rPr lang="en-US" dirty="0"/>
              <a:t> </a:t>
            </a:r>
            <a:r>
              <a:rPr lang="en-US" dirty="0" err="1"/>
              <a:t>Problemløsning</a:t>
            </a:r>
            <a:r>
              <a:rPr lang="en-US" dirty="0"/>
              <a:t> (</a:t>
            </a:r>
            <a:r>
              <a:rPr lang="en-US" dirty="0" err="1"/>
              <a:t>PoP</a:t>
            </a:r>
            <a:r>
              <a:rPr lang="en-US" dirty="0"/>
              <a:t>)</a:t>
            </a:r>
            <a:endParaRPr lang="en-GB" dirty="0"/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3A5D2-2426-4AED-8EAE-579EFD31C46A}" type="datetime1">
              <a:rPr lang="en-GB" smtClean="0"/>
              <a:t>25/11/2020</a:t>
            </a:fld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pPr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3493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E82162-D4BC-B045-B1DA-EF98236D1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Rettelse</a:t>
            </a:r>
            <a:r>
              <a:rPr lang="en-US" dirty="0"/>
              <a:t> </a:t>
            </a:r>
            <a:r>
              <a:rPr lang="en-US" dirty="0" err="1"/>
              <a:t>til</a:t>
            </a:r>
            <a:r>
              <a:rPr lang="en-US" dirty="0"/>
              <a:t> </a:t>
            </a:r>
            <a:r>
              <a:rPr lang="en-US" dirty="0" err="1"/>
              <a:t>arbejdsseddel</a:t>
            </a:r>
            <a:r>
              <a:rPr lang="en-US" dirty="0"/>
              <a:t> 9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972552-D39C-224A-8B2D-663163A7C1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8964" y="1635126"/>
            <a:ext cx="11603036" cy="2731602"/>
          </a:xfrm>
        </p:spPr>
        <p:txBody>
          <a:bodyPr/>
          <a:lstStyle/>
          <a:p>
            <a:pPr marL="0" indent="0">
              <a:buNone/>
            </a:pPr>
            <a:r>
              <a:rPr lang="en-GB"/>
              <a:t>“9g2  </a:t>
            </a:r>
            <a:r>
              <a:rPr lang="en-GB" dirty="0"/>
              <a:t>First extend the library readNWrite.fs with a function,</a:t>
            </a:r>
            <a:br>
              <a:rPr lang="en-GB" dirty="0"/>
            </a:br>
            <a:br>
              <a:rPr lang="en-GB" dirty="0"/>
            </a:br>
            <a:r>
              <a:rPr lang="en-GB" dirty="0"/>
              <a:t>	tac : filenames:string list -&gt; string option </a:t>
            </a:r>
          </a:p>
          <a:p>
            <a:pPr marL="0" indent="0">
              <a:buNone/>
            </a:pPr>
            <a:r>
              <a:rPr lang="en-GB" dirty="0"/>
              <a:t>which takes a list of files, reads their content with readFile (Exercise 9.1g0), reverses the order of each file in a line-by-line manner </a:t>
            </a:r>
            <a:r>
              <a:rPr lang="en-GB" dirty="0">
                <a:highlight>
                  <a:srgbClr val="00FFFF"/>
                </a:highlight>
              </a:rPr>
              <a:t>and reverses each line (i.e. the opposite of cat)</a:t>
            </a:r>
            <a:r>
              <a:rPr lang="en-GB" dirty="0"/>
              <a:t> and concatenates the result. If any of the files do not exist, then the function should return None.“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88EE58-26D6-F146-AB57-38A27CF653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26/11/2020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236074-21DE-D34D-BF95-ED33CB5E5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2</a:t>
            </a:fld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0A9F2C-ADDF-F74B-AFBC-6329C2F8057D}"/>
              </a:ext>
            </a:extLst>
          </p:cNvPr>
          <p:cNvSpPr txBox="1"/>
          <p:nvPr/>
        </p:nvSpPr>
        <p:spPr>
          <a:xfrm>
            <a:off x="1482143" y="5222874"/>
            <a:ext cx="9661944" cy="830997"/>
          </a:xfrm>
          <a:prstGeom prst="rect">
            <a:avLst/>
          </a:prstGeom>
          <a:noFill/>
          <a:ln w="38100"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 err="1"/>
              <a:t>Altså</a:t>
            </a:r>
            <a:r>
              <a:rPr lang="en-US" sz="2400" dirty="0"/>
              <a:t>: </a:t>
            </a:r>
            <a:r>
              <a:rPr lang="en-GB" sz="2400" dirty="0"/>
              <a:t>vend </a:t>
            </a:r>
            <a:r>
              <a:rPr lang="en-GB" sz="2400" dirty="0" err="1"/>
              <a:t>rækkefølgen</a:t>
            </a:r>
            <a:r>
              <a:rPr lang="en-GB" sz="2400" dirty="0"/>
              <a:t> </a:t>
            </a:r>
            <a:r>
              <a:rPr lang="en-GB" sz="2400" dirty="0" err="1"/>
              <a:t>af</a:t>
            </a:r>
            <a:r>
              <a:rPr lang="en-GB" sz="2400" dirty="0"/>
              <a:t> filer, vend </a:t>
            </a:r>
            <a:r>
              <a:rPr lang="en-GB" sz="2400" dirty="0" err="1"/>
              <a:t>rækkefølgen</a:t>
            </a:r>
            <a:r>
              <a:rPr lang="en-GB" sz="2400" dirty="0"/>
              <a:t> </a:t>
            </a:r>
            <a:r>
              <a:rPr lang="en-GB" sz="2400" dirty="0" err="1"/>
              <a:t>af</a:t>
            </a:r>
            <a:r>
              <a:rPr lang="en-GB" sz="2400" dirty="0"/>
              <a:t> </a:t>
            </a:r>
            <a:r>
              <a:rPr lang="en-GB" sz="2400" dirty="0" err="1"/>
              <a:t>linjer</a:t>
            </a:r>
            <a:r>
              <a:rPr lang="en-GB" sz="2400" dirty="0"/>
              <a:t>, vend </a:t>
            </a:r>
            <a:r>
              <a:rPr lang="en-GB" sz="2400" dirty="0" err="1"/>
              <a:t>hver</a:t>
            </a:r>
            <a:r>
              <a:rPr lang="en-GB" sz="2400" dirty="0"/>
              <a:t> </a:t>
            </a:r>
            <a:r>
              <a:rPr lang="en-GB" sz="2400" dirty="0" err="1"/>
              <a:t>linje</a:t>
            </a:r>
            <a:r>
              <a:rPr lang="en-GB" sz="2400" dirty="0"/>
              <a:t>. </a:t>
            </a:r>
            <a:r>
              <a:rPr lang="en-GB" sz="2400" dirty="0" err="1"/>
              <a:t>Udskriv</a:t>
            </a:r>
            <a:r>
              <a:rPr lang="en-GB" sz="2400" dirty="0"/>
              <a:t> </a:t>
            </a:r>
            <a:r>
              <a:rPr lang="en-GB" sz="2400" dirty="0" err="1"/>
              <a:t>linje</a:t>
            </a:r>
            <a:r>
              <a:rPr lang="en-GB" sz="2400" dirty="0"/>
              <a:t> for </a:t>
            </a:r>
            <a:r>
              <a:rPr lang="en-GB" sz="2400" dirty="0" err="1"/>
              <a:t>linje</a:t>
            </a:r>
            <a:r>
              <a:rPr lang="en-GB" sz="2400" dirty="0"/>
              <a:t>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518828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21CE9A-AF84-D343-8A77-BFF4BCB1C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Sammensætning</a:t>
            </a:r>
            <a:r>
              <a:rPr lang="en-GB" dirty="0"/>
              <a:t> med option </a:t>
            </a:r>
            <a:r>
              <a:rPr lang="en-GB" dirty="0" err="1"/>
              <a:t>typer</a:t>
            </a:r>
            <a:endParaRPr lang="en-GB" dirty="0">
              <a:effectLst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9FEF5D-C5F5-E34C-BCE4-D00A43BBB9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8964" y="1104266"/>
            <a:ext cx="11012486" cy="498008"/>
          </a:xfrm>
        </p:spPr>
        <p:txBody>
          <a:bodyPr/>
          <a:lstStyle/>
          <a:p>
            <a:r>
              <a:rPr lang="en-GB" sz="2000" dirty="0" err="1"/>
              <a:t>Følgende</a:t>
            </a:r>
            <a:r>
              <a:rPr lang="en-GB" sz="2000" dirty="0"/>
              <a:t> </a:t>
            </a:r>
            <a:r>
              <a:rPr lang="en-GB" sz="2000" dirty="0" err="1"/>
              <a:t>funktioner</a:t>
            </a:r>
            <a:r>
              <a:rPr lang="en-GB" sz="2000" dirty="0"/>
              <a:t> </a:t>
            </a:r>
            <a:r>
              <a:rPr lang="en-GB" sz="2000" dirty="0" err="1"/>
              <a:t>håndterer</a:t>
            </a:r>
            <a:r>
              <a:rPr lang="en-GB" sz="2000" dirty="0"/>
              <a:t> </a:t>
            </a:r>
            <a:r>
              <a:rPr lang="en-GB" sz="2000" dirty="0" err="1"/>
              <a:t>evt</a:t>
            </a:r>
            <a:r>
              <a:rPr lang="en-GB" sz="2000" dirty="0"/>
              <a:t>. </a:t>
            </a:r>
            <a:r>
              <a:rPr lang="en-GB" sz="2000" dirty="0" err="1"/>
              <a:t>fejl</a:t>
            </a:r>
            <a:r>
              <a:rPr lang="en-GB" sz="2000" dirty="0"/>
              <a:t> med option-</a:t>
            </a:r>
            <a:r>
              <a:rPr lang="en-GB" sz="2000" dirty="0" err="1"/>
              <a:t>typer</a:t>
            </a:r>
            <a:r>
              <a:rPr lang="en-GB" sz="2000" dirty="0"/>
              <a:t>: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22CD44-E087-6C4D-A6B1-F391897EA3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25/11/2020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212D64-B45D-374C-9E50-A3A2EB35B8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3</a:t>
            </a:fld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F96CE8-E0DD-F54D-9E38-C0CE468E810F}"/>
              </a:ext>
            </a:extLst>
          </p:cNvPr>
          <p:cNvSpPr txBox="1"/>
          <p:nvPr/>
        </p:nvSpPr>
        <p:spPr>
          <a:xfrm>
            <a:off x="1478280" y="1526550"/>
            <a:ext cx="10332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Lucida Sans Typewriter" panose="020B0509030504030204" pitchFamily="49" charset="77"/>
              </a:rPr>
              <a:t>let </a:t>
            </a:r>
            <a:r>
              <a:rPr lang="en-GB" dirty="0" err="1">
                <a:latin typeface="Lucida Sans Typewriter" panose="020B0509030504030204" pitchFamily="49" charset="77"/>
              </a:rPr>
              <a:t>myLog</a:t>
            </a:r>
            <a:r>
              <a:rPr lang="en-GB" dirty="0">
                <a:latin typeface="Lucida Sans Typewriter" panose="020B0509030504030204" pitchFamily="49" charset="77"/>
              </a:rPr>
              <a:t> x : float option = if x &gt; 0.0 then Some (log x) else None</a:t>
            </a:r>
          </a:p>
          <a:p>
            <a:r>
              <a:rPr lang="en-GB" dirty="0">
                <a:latin typeface="Lucida Sans Typewriter" panose="020B0509030504030204" pitchFamily="49" charset="77"/>
              </a:rPr>
              <a:t>let </a:t>
            </a:r>
            <a:r>
              <a:rPr lang="en-GB" dirty="0" err="1">
                <a:latin typeface="Lucida Sans Typewriter" panose="020B0509030504030204" pitchFamily="49" charset="77"/>
              </a:rPr>
              <a:t>mySqrt</a:t>
            </a:r>
            <a:r>
              <a:rPr lang="en-GB" dirty="0">
                <a:latin typeface="Lucida Sans Typewriter" panose="020B0509030504030204" pitchFamily="49" charset="77"/>
              </a:rPr>
              <a:t> x : float option = if x &gt;= 0.0 then Some (sqrt x) else None;;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9494B7-ACC5-5348-94D2-A35890280713}"/>
              </a:ext>
            </a:extLst>
          </p:cNvPr>
          <p:cNvSpPr txBox="1"/>
          <p:nvPr/>
        </p:nvSpPr>
        <p:spPr>
          <a:xfrm>
            <a:off x="1319497" y="6220562"/>
            <a:ext cx="49263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Lucida Sans Typewriter" panose="020B0509030504030204" pitchFamily="49" charset="77"/>
              </a:rPr>
              <a:t>1.0 |&gt; </a:t>
            </a:r>
            <a:r>
              <a:rPr lang="en-GB" dirty="0" err="1">
                <a:latin typeface="Lucida Sans Typewriter" panose="020B0509030504030204" pitchFamily="49" charset="77"/>
              </a:rPr>
              <a:t>myLog</a:t>
            </a:r>
            <a:r>
              <a:rPr lang="en-GB" dirty="0">
                <a:latin typeface="Lucida Sans Typewriter" panose="020B0509030504030204" pitchFamily="49" charset="77"/>
              </a:rPr>
              <a:t> </a:t>
            </a:r>
            <a:r>
              <a:rPr lang="en-GB" dirty="0">
                <a:highlight>
                  <a:srgbClr val="00FFFF"/>
                </a:highlight>
                <a:latin typeface="Lucida Sans Typewriter" panose="020B0509030504030204" pitchFamily="49" charset="77"/>
              </a:rPr>
              <a:t>|&gt; </a:t>
            </a:r>
            <a:r>
              <a:rPr lang="en-GB" dirty="0" err="1">
                <a:highlight>
                  <a:srgbClr val="00FFFF"/>
                </a:highlight>
                <a:latin typeface="Lucida Sans Typewriter" panose="020B0509030504030204" pitchFamily="49" charset="77"/>
              </a:rPr>
              <a:t>Option.bind</a:t>
            </a:r>
            <a:r>
              <a:rPr lang="en-GB" dirty="0">
                <a:latin typeface="Lucida Sans Typewriter" panose="020B0509030504030204" pitchFamily="49" charset="77"/>
              </a:rPr>
              <a:t> </a:t>
            </a:r>
            <a:r>
              <a:rPr lang="en-GB" dirty="0" err="1">
                <a:latin typeface="Lucida Sans Typewriter" panose="020B0509030504030204" pitchFamily="49" charset="77"/>
              </a:rPr>
              <a:t>mySqrt</a:t>
            </a:r>
            <a:endParaRPr lang="en-GB" dirty="0">
              <a:latin typeface="Lucida Sans Typewriter" panose="020B0509030504030204" pitchFamily="49" charset="77"/>
            </a:endParaRPr>
          </a:p>
          <a:p>
            <a:r>
              <a:rPr lang="en-GB" dirty="0" err="1">
                <a:latin typeface="Lucida Sans Typewriter" panose="020B0509030504030204" pitchFamily="49" charset="77"/>
              </a:rPr>
              <a:t>val</a:t>
            </a:r>
            <a:r>
              <a:rPr lang="en-GB" dirty="0">
                <a:latin typeface="Lucida Sans Typewriter" panose="020B0509030504030204" pitchFamily="49" charset="77"/>
              </a:rPr>
              <a:t> it : float option = Some 0.0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84735457-829F-6642-B7D9-6C5B13076646}"/>
              </a:ext>
            </a:extLst>
          </p:cNvPr>
          <p:cNvSpPr txBox="1">
            <a:spLocks/>
          </p:cNvSpPr>
          <p:nvPr/>
        </p:nvSpPr>
        <p:spPr>
          <a:xfrm>
            <a:off x="589757" y="3841255"/>
            <a:ext cx="11012486" cy="64633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a-DK" sz="24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9138" marR="0" indent="-358775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da-DK" sz="20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3150" indent="-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9138" indent="3540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dirty="0"/>
              <a:t>Denne </a:t>
            </a:r>
            <a:r>
              <a:rPr lang="en-GB" sz="2000" dirty="0" err="1"/>
              <a:t>funktionalitet</a:t>
            </a:r>
            <a:r>
              <a:rPr lang="en-GB" sz="2000" dirty="0"/>
              <a:t> er </a:t>
            </a:r>
            <a:r>
              <a:rPr lang="en-GB" sz="2000" dirty="0" err="1"/>
              <a:t>allerede</a:t>
            </a:r>
            <a:r>
              <a:rPr lang="en-GB" sz="2000" dirty="0"/>
              <a:t> </a:t>
            </a:r>
            <a:r>
              <a:rPr lang="en-GB" sz="2000" dirty="0" err="1"/>
              <a:t>tilgængelig</a:t>
            </a:r>
            <a:r>
              <a:rPr lang="en-GB" sz="2000" dirty="0"/>
              <a:t> med </a:t>
            </a:r>
            <a:r>
              <a:rPr lang="en-GB" sz="1800" dirty="0" err="1">
                <a:latin typeface="Lucida Sans Typewriter" panose="020B0509030504030204" pitchFamily="49" charset="77"/>
              </a:rPr>
              <a:t>Option.bind</a:t>
            </a:r>
            <a:r>
              <a:rPr lang="en-GB" sz="1800" dirty="0">
                <a:latin typeface="Lucida Sans Typewriter" panose="020B0509030504030204" pitchFamily="49" charset="77"/>
              </a:rPr>
              <a:t> </a:t>
            </a:r>
            <a:r>
              <a:rPr lang="en-GB" sz="2000" dirty="0" err="1"/>
              <a:t>funktionen</a:t>
            </a:r>
            <a:r>
              <a:rPr lang="en-GB" sz="2000" dirty="0"/>
              <a:t>:</a:t>
            </a:r>
            <a:br>
              <a:rPr lang="en-GB" sz="2000" dirty="0"/>
            </a:br>
            <a:r>
              <a:rPr lang="en-GB" sz="2000" dirty="0"/>
              <a:t>      </a:t>
            </a:r>
            <a:r>
              <a:rPr lang="en-GB" sz="1800" dirty="0" err="1">
                <a:latin typeface="Lucida Sans Typewriter" panose="020B0509030504030204" pitchFamily="49" charset="77"/>
              </a:rPr>
              <a:t>val</a:t>
            </a:r>
            <a:r>
              <a:rPr lang="en-GB" sz="1800" dirty="0">
                <a:latin typeface="Lucida Sans Typewriter" panose="020B0509030504030204" pitchFamily="49" charset="77"/>
              </a:rPr>
              <a:t> bind : (('a -&gt; 'b option) -&gt; 'a option -&gt; 'b option)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DB5D400-278B-2E4C-831B-36A4A48249B1}"/>
              </a:ext>
            </a:extLst>
          </p:cNvPr>
          <p:cNvGrpSpPr/>
          <p:nvPr/>
        </p:nvGrpSpPr>
        <p:grpSpPr>
          <a:xfrm>
            <a:off x="1618725" y="2199847"/>
            <a:ext cx="2664302" cy="1388034"/>
            <a:chOff x="1618725" y="2606247"/>
            <a:chExt cx="2664302" cy="1388034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039CFB3-0E75-ED4E-92EA-652D3C5AE221}"/>
                </a:ext>
              </a:extLst>
            </p:cNvPr>
            <p:cNvSpPr/>
            <p:nvPr/>
          </p:nvSpPr>
          <p:spPr>
            <a:xfrm>
              <a:off x="1618725" y="2977207"/>
              <a:ext cx="731520" cy="40070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x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6047958E-49A9-DE49-86C9-48595E49779B}"/>
                </a:ext>
              </a:extLst>
            </p:cNvPr>
            <p:cNvCxnSpPr>
              <a:cxnSpLocks/>
              <a:stCxn id="14" idx="3"/>
              <a:endCxn id="17" idx="1"/>
            </p:cNvCxnSpPr>
            <p:nvPr/>
          </p:nvCxnSpPr>
          <p:spPr>
            <a:xfrm>
              <a:off x="2350245" y="3177560"/>
              <a:ext cx="810418" cy="107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411975A-D0A4-0246-8A5D-CEC2F7F6404E}"/>
                </a:ext>
              </a:extLst>
            </p:cNvPr>
            <p:cNvSpPr/>
            <p:nvPr/>
          </p:nvSpPr>
          <p:spPr>
            <a:xfrm>
              <a:off x="3160663" y="2978282"/>
              <a:ext cx="1122364" cy="40070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Some y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20C3034-C29E-5A4F-868F-C2E5E61E1CD6}"/>
                </a:ext>
              </a:extLst>
            </p:cNvPr>
            <p:cNvSpPr/>
            <p:nvPr/>
          </p:nvSpPr>
          <p:spPr>
            <a:xfrm>
              <a:off x="3160663" y="3593575"/>
              <a:ext cx="1103338" cy="40070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None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13F26BDD-C2EE-B847-93A3-1EEA265C04AD}"/>
                </a:ext>
              </a:extLst>
            </p:cNvPr>
            <p:cNvCxnSpPr>
              <a:cxnSpLocks/>
              <a:stCxn id="14" idx="3"/>
              <a:endCxn id="21" idx="1"/>
            </p:cNvCxnSpPr>
            <p:nvPr/>
          </p:nvCxnSpPr>
          <p:spPr>
            <a:xfrm>
              <a:off x="2350245" y="3177560"/>
              <a:ext cx="810418" cy="61636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70C35DA0-BB9A-FF4D-BB5F-213758DA73FC}"/>
                </a:ext>
              </a:extLst>
            </p:cNvPr>
            <p:cNvSpPr txBox="1"/>
            <p:nvPr/>
          </p:nvSpPr>
          <p:spPr>
            <a:xfrm>
              <a:off x="2246630" y="2606247"/>
              <a:ext cx="9140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myLog</a:t>
              </a:r>
              <a:endParaRPr lang="en-US" dirty="0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BC04355-E3EF-D947-B0D4-5588D74B6FED}"/>
              </a:ext>
            </a:extLst>
          </p:cNvPr>
          <p:cNvGrpSpPr/>
          <p:nvPr/>
        </p:nvGrpSpPr>
        <p:grpSpPr>
          <a:xfrm>
            <a:off x="5364480" y="2204529"/>
            <a:ext cx="2725077" cy="1378493"/>
            <a:chOff x="5364480" y="2610929"/>
            <a:chExt cx="2725077" cy="1378493"/>
          </a:xfrm>
        </p:grpSpPr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0F296CBC-98D4-4246-9275-F5913E351FF4}"/>
                </a:ext>
              </a:extLst>
            </p:cNvPr>
            <p:cNvCxnSpPr>
              <a:cxnSpLocks/>
              <a:stCxn id="30" idx="3"/>
              <a:endCxn id="34" idx="1"/>
            </p:cNvCxnSpPr>
            <p:nvPr/>
          </p:nvCxnSpPr>
          <p:spPr>
            <a:xfrm>
              <a:off x="6096000" y="3172701"/>
              <a:ext cx="871193" cy="107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2106AEC5-568B-6849-8C1C-AF15722F4890}"/>
                </a:ext>
              </a:extLst>
            </p:cNvPr>
            <p:cNvSpPr/>
            <p:nvPr/>
          </p:nvSpPr>
          <p:spPr>
            <a:xfrm>
              <a:off x="6967193" y="2973423"/>
              <a:ext cx="1122364" cy="40070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Some z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5DE9FFAE-38AB-104E-822F-4F690258590A}"/>
                </a:ext>
              </a:extLst>
            </p:cNvPr>
            <p:cNvSpPr/>
            <p:nvPr/>
          </p:nvSpPr>
          <p:spPr>
            <a:xfrm>
              <a:off x="6967193" y="3588716"/>
              <a:ext cx="1103338" cy="40070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None</a:t>
              </a: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0BE03E13-6A21-0244-B49F-2CE4F0708BD1}"/>
                </a:ext>
              </a:extLst>
            </p:cNvPr>
            <p:cNvCxnSpPr>
              <a:cxnSpLocks/>
              <a:stCxn id="30" idx="3"/>
              <a:endCxn id="35" idx="1"/>
            </p:cNvCxnSpPr>
            <p:nvPr/>
          </p:nvCxnSpPr>
          <p:spPr>
            <a:xfrm>
              <a:off x="6096000" y="3172701"/>
              <a:ext cx="871193" cy="61636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4E4B38CF-149A-3241-AE2D-4CECDEF1437F}"/>
                </a:ext>
              </a:extLst>
            </p:cNvPr>
            <p:cNvSpPr txBox="1"/>
            <p:nvPr/>
          </p:nvSpPr>
          <p:spPr>
            <a:xfrm>
              <a:off x="6020381" y="2610929"/>
              <a:ext cx="9140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mySqrt</a:t>
              </a:r>
              <a:endParaRPr lang="en-US" dirty="0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A80AF7A-9536-A34C-A8A8-BCD514CD466C}"/>
                </a:ext>
              </a:extLst>
            </p:cNvPr>
            <p:cNvSpPr/>
            <p:nvPr/>
          </p:nvSpPr>
          <p:spPr>
            <a:xfrm>
              <a:off x="5364480" y="2972348"/>
              <a:ext cx="731520" cy="40070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x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87C2CCDD-2BE7-9B48-805C-E3A153C88286}"/>
              </a:ext>
            </a:extLst>
          </p:cNvPr>
          <p:cNvGrpSpPr/>
          <p:nvPr/>
        </p:nvGrpSpPr>
        <p:grpSpPr>
          <a:xfrm>
            <a:off x="1618725" y="4538186"/>
            <a:ext cx="4665722" cy="1505917"/>
            <a:chOff x="6391038" y="2940157"/>
            <a:chExt cx="4665722" cy="1505917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285926F0-F566-2940-BDF9-3D542742B852}"/>
                </a:ext>
              </a:extLst>
            </p:cNvPr>
            <p:cNvSpPr/>
            <p:nvPr/>
          </p:nvSpPr>
          <p:spPr>
            <a:xfrm>
              <a:off x="6391038" y="3429000"/>
              <a:ext cx="731520" cy="40070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x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C6755BC1-6410-864F-8ECE-A884540A48B5}"/>
                </a:ext>
              </a:extLst>
            </p:cNvPr>
            <p:cNvCxnSpPr>
              <a:cxnSpLocks/>
              <a:stCxn id="38" idx="3"/>
              <a:endCxn id="41" idx="1"/>
            </p:cNvCxnSpPr>
            <p:nvPr/>
          </p:nvCxnSpPr>
          <p:spPr>
            <a:xfrm>
              <a:off x="7122558" y="3629353"/>
              <a:ext cx="810418" cy="107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C9F9FD6E-FFD2-5944-8B06-65230CB3D461}"/>
                </a:ext>
              </a:extLst>
            </p:cNvPr>
            <p:cNvSpPr/>
            <p:nvPr/>
          </p:nvSpPr>
          <p:spPr>
            <a:xfrm>
              <a:off x="7932976" y="3430075"/>
              <a:ext cx="1122364" cy="40070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Some y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8C1CA98F-598B-F843-98AA-B4C4B32FD03E}"/>
                </a:ext>
              </a:extLst>
            </p:cNvPr>
            <p:cNvSpPr/>
            <p:nvPr/>
          </p:nvSpPr>
          <p:spPr>
            <a:xfrm>
              <a:off x="7932976" y="4045368"/>
              <a:ext cx="1103338" cy="40070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None</a:t>
              </a: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FDC24023-6546-4A47-A667-ED1127DFFDE4}"/>
                </a:ext>
              </a:extLst>
            </p:cNvPr>
            <p:cNvCxnSpPr>
              <a:cxnSpLocks/>
              <a:stCxn id="38" idx="3"/>
              <a:endCxn id="42" idx="1"/>
            </p:cNvCxnSpPr>
            <p:nvPr/>
          </p:nvCxnSpPr>
          <p:spPr>
            <a:xfrm>
              <a:off x="7122558" y="3629353"/>
              <a:ext cx="810418" cy="61636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852DA9ED-1DA3-AE48-9A11-F9019EDBCCA7}"/>
                </a:ext>
              </a:extLst>
            </p:cNvPr>
            <p:cNvCxnSpPr>
              <a:cxnSpLocks/>
              <a:stCxn id="41" idx="3"/>
              <a:endCxn id="45" idx="1"/>
            </p:cNvCxnSpPr>
            <p:nvPr/>
          </p:nvCxnSpPr>
          <p:spPr>
            <a:xfrm>
              <a:off x="9055340" y="3630428"/>
              <a:ext cx="87905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A6A258FA-0FDC-2F43-8811-27B981CF6018}"/>
                </a:ext>
              </a:extLst>
            </p:cNvPr>
            <p:cNvSpPr/>
            <p:nvPr/>
          </p:nvSpPr>
          <p:spPr>
            <a:xfrm>
              <a:off x="9934396" y="3430075"/>
              <a:ext cx="1122364" cy="40070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Some z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D501DA0E-28C1-E94D-B5FC-AE4B2A41F876}"/>
                </a:ext>
              </a:extLst>
            </p:cNvPr>
            <p:cNvSpPr/>
            <p:nvPr/>
          </p:nvSpPr>
          <p:spPr>
            <a:xfrm>
              <a:off x="9934396" y="4045368"/>
              <a:ext cx="1103338" cy="40070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None</a:t>
              </a:r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DF22B6E2-801E-3F45-BA66-2084AF34B672}"/>
                </a:ext>
              </a:extLst>
            </p:cNvPr>
            <p:cNvCxnSpPr>
              <a:cxnSpLocks/>
              <a:stCxn id="42" idx="3"/>
              <a:endCxn id="46" idx="1"/>
            </p:cNvCxnSpPr>
            <p:nvPr/>
          </p:nvCxnSpPr>
          <p:spPr>
            <a:xfrm>
              <a:off x="9036314" y="4245721"/>
              <a:ext cx="89808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CFF9E912-6162-484B-8EE7-020C3ADD3473}"/>
                </a:ext>
              </a:extLst>
            </p:cNvPr>
            <p:cNvCxnSpPr>
              <a:cxnSpLocks/>
              <a:stCxn id="41" idx="3"/>
              <a:endCxn id="46" idx="1"/>
            </p:cNvCxnSpPr>
            <p:nvPr/>
          </p:nvCxnSpPr>
          <p:spPr>
            <a:xfrm>
              <a:off x="9055340" y="3630428"/>
              <a:ext cx="879056" cy="61529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C634E5DD-4123-844B-ADBA-3C8D19B144AF}"/>
                </a:ext>
              </a:extLst>
            </p:cNvPr>
            <p:cNvSpPr txBox="1"/>
            <p:nvPr/>
          </p:nvSpPr>
          <p:spPr>
            <a:xfrm>
              <a:off x="7070750" y="2940157"/>
              <a:ext cx="9140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myLog</a:t>
              </a:r>
              <a:endParaRPr lang="en-US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C24C28F8-65D6-074D-AF74-BFD99FDF06C0}"/>
                </a:ext>
              </a:extLst>
            </p:cNvPr>
            <p:cNvSpPr txBox="1"/>
            <p:nvPr/>
          </p:nvSpPr>
          <p:spPr>
            <a:xfrm>
              <a:off x="8412692" y="2944342"/>
              <a:ext cx="21948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Option.bind</a:t>
              </a:r>
              <a:r>
                <a:rPr lang="en-US" dirty="0"/>
                <a:t> </a:t>
              </a:r>
              <a:r>
                <a:rPr lang="en-US" dirty="0" err="1"/>
                <a:t>mySqrt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190130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21CE9A-AF84-D343-8A77-BFF4BCB1C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Sammensætning</a:t>
            </a:r>
            <a:r>
              <a:rPr lang="en-GB" dirty="0"/>
              <a:t> med option </a:t>
            </a:r>
            <a:r>
              <a:rPr lang="en-GB" dirty="0" err="1"/>
              <a:t>typer</a:t>
            </a:r>
            <a:endParaRPr lang="en-GB" dirty="0">
              <a:effectLst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9FEF5D-C5F5-E34C-BCE4-D00A43BBB9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8964" y="2031366"/>
            <a:ext cx="11012486" cy="498008"/>
          </a:xfrm>
        </p:spPr>
        <p:txBody>
          <a:bodyPr/>
          <a:lstStyle/>
          <a:p>
            <a:r>
              <a:rPr lang="en-GB" sz="2000" dirty="0" err="1"/>
              <a:t>Følgende</a:t>
            </a:r>
            <a:r>
              <a:rPr lang="en-GB" sz="2000" dirty="0"/>
              <a:t> </a:t>
            </a:r>
            <a:r>
              <a:rPr lang="en-GB" sz="2000" dirty="0" err="1"/>
              <a:t>funktioner</a:t>
            </a:r>
            <a:r>
              <a:rPr lang="en-GB" sz="2000" dirty="0"/>
              <a:t> </a:t>
            </a:r>
            <a:r>
              <a:rPr lang="en-GB" sz="2000" dirty="0" err="1"/>
              <a:t>håndterer</a:t>
            </a:r>
            <a:r>
              <a:rPr lang="en-GB" sz="2000" dirty="0"/>
              <a:t> </a:t>
            </a:r>
            <a:r>
              <a:rPr lang="en-GB" sz="2000" dirty="0" err="1"/>
              <a:t>evt</a:t>
            </a:r>
            <a:r>
              <a:rPr lang="en-GB" sz="2000" dirty="0"/>
              <a:t>. </a:t>
            </a:r>
            <a:r>
              <a:rPr lang="en-GB" sz="2000" dirty="0" err="1"/>
              <a:t>fejl</a:t>
            </a:r>
            <a:r>
              <a:rPr lang="en-GB" sz="2000" dirty="0"/>
              <a:t> med option-</a:t>
            </a:r>
            <a:r>
              <a:rPr lang="en-GB" sz="2000" dirty="0" err="1"/>
              <a:t>typer</a:t>
            </a:r>
            <a:r>
              <a:rPr lang="en-GB" sz="2000" dirty="0"/>
              <a:t>: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22CD44-E087-6C4D-A6B1-F391897EA3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25/11/2020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212D64-B45D-374C-9E50-A3A2EB35B8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4</a:t>
            </a:fld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F96CE8-E0DD-F54D-9E38-C0CE468E810F}"/>
              </a:ext>
            </a:extLst>
          </p:cNvPr>
          <p:cNvSpPr txBox="1"/>
          <p:nvPr/>
        </p:nvSpPr>
        <p:spPr>
          <a:xfrm>
            <a:off x="1310096" y="2478904"/>
            <a:ext cx="10332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Lucida Sans Typewriter" panose="020B0509030504030204" pitchFamily="49" charset="77"/>
              </a:rPr>
              <a:t>let </a:t>
            </a:r>
            <a:r>
              <a:rPr lang="en-GB" dirty="0" err="1">
                <a:latin typeface="Lucida Sans Typewriter" panose="020B0509030504030204" pitchFamily="49" charset="77"/>
              </a:rPr>
              <a:t>myLog</a:t>
            </a:r>
            <a:r>
              <a:rPr lang="en-GB" dirty="0">
                <a:latin typeface="Lucida Sans Typewriter" panose="020B0509030504030204" pitchFamily="49" charset="77"/>
              </a:rPr>
              <a:t> x : float option = if x &gt; 0.0 then Some (log x) else None</a:t>
            </a:r>
          </a:p>
          <a:p>
            <a:r>
              <a:rPr lang="en-GB" dirty="0">
                <a:latin typeface="Lucida Sans Typewriter" panose="020B0509030504030204" pitchFamily="49" charset="77"/>
              </a:rPr>
              <a:t>let </a:t>
            </a:r>
            <a:r>
              <a:rPr lang="en-GB" dirty="0" err="1">
                <a:latin typeface="Lucida Sans Typewriter" panose="020B0509030504030204" pitchFamily="49" charset="77"/>
              </a:rPr>
              <a:t>mySqrt</a:t>
            </a:r>
            <a:r>
              <a:rPr lang="en-GB" dirty="0">
                <a:latin typeface="Lucida Sans Typewriter" panose="020B0509030504030204" pitchFamily="49" charset="77"/>
              </a:rPr>
              <a:t> x : float option = if x &gt;= 0.0 then Some (sqrt x) else None;;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9494B7-ACC5-5348-94D2-A35890280713}"/>
              </a:ext>
            </a:extLst>
          </p:cNvPr>
          <p:cNvSpPr txBox="1"/>
          <p:nvPr/>
        </p:nvSpPr>
        <p:spPr>
          <a:xfrm>
            <a:off x="1310096" y="3596502"/>
            <a:ext cx="49263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Lucida Sans Typewriter" panose="020B0509030504030204" pitchFamily="49" charset="77"/>
              </a:rPr>
              <a:t>1.0 |&gt; </a:t>
            </a:r>
            <a:r>
              <a:rPr lang="en-GB" dirty="0" err="1">
                <a:latin typeface="Lucida Sans Typewriter" panose="020B0509030504030204" pitchFamily="49" charset="77"/>
              </a:rPr>
              <a:t>myLog</a:t>
            </a:r>
            <a:r>
              <a:rPr lang="en-GB" dirty="0">
                <a:latin typeface="Lucida Sans Typewriter" panose="020B0509030504030204" pitchFamily="49" charset="77"/>
              </a:rPr>
              <a:t> |&gt; </a:t>
            </a:r>
            <a:r>
              <a:rPr lang="en-GB" dirty="0" err="1">
                <a:latin typeface="Lucida Sans Typewriter" panose="020B0509030504030204" pitchFamily="49" charset="77"/>
              </a:rPr>
              <a:t>Option.bind</a:t>
            </a:r>
            <a:r>
              <a:rPr lang="en-GB" dirty="0">
                <a:latin typeface="Lucida Sans Typewriter" panose="020B0509030504030204" pitchFamily="49" charset="77"/>
              </a:rPr>
              <a:t> </a:t>
            </a:r>
            <a:r>
              <a:rPr lang="en-GB" dirty="0" err="1">
                <a:latin typeface="Lucida Sans Typewriter" panose="020B0509030504030204" pitchFamily="49" charset="77"/>
              </a:rPr>
              <a:t>mySqrt</a:t>
            </a:r>
            <a:endParaRPr lang="en-GB" dirty="0">
              <a:latin typeface="Lucida Sans Typewriter" panose="020B0509030504030204" pitchFamily="49" charset="77"/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84735457-829F-6642-B7D9-6C5B13076646}"/>
              </a:ext>
            </a:extLst>
          </p:cNvPr>
          <p:cNvSpPr txBox="1">
            <a:spLocks/>
          </p:cNvSpPr>
          <p:nvPr/>
        </p:nvSpPr>
        <p:spPr>
          <a:xfrm>
            <a:off x="588964" y="3234054"/>
            <a:ext cx="11012486" cy="64633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a-DK" sz="24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9138" marR="0" indent="-358775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da-DK" sz="20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3150" indent="-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9138" indent="3540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dirty="0"/>
              <a:t>Med </a:t>
            </a:r>
            <a:r>
              <a:rPr lang="en-GB" sz="1800" dirty="0" err="1">
                <a:latin typeface="Lucida Sans Typewriter" panose="020B0509030504030204" pitchFamily="49" charset="77"/>
              </a:rPr>
              <a:t>Option.bind</a:t>
            </a:r>
            <a:r>
              <a:rPr lang="en-GB" sz="1800" dirty="0">
                <a:latin typeface="Lucida Sans Typewriter" panose="020B0509030504030204" pitchFamily="49" charset="77"/>
              </a:rPr>
              <a:t> </a:t>
            </a:r>
            <a:r>
              <a:rPr lang="en-GB" sz="2000" dirty="0" err="1">
                <a:latin typeface="+mj-lt"/>
              </a:rPr>
              <a:t>havde</a:t>
            </a:r>
            <a:r>
              <a:rPr lang="en-GB" sz="2000" dirty="0">
                <a:latin typeface="+mj-lt"/>
              </a:rPr>
              <a:t> vi</a:t>
            </a:r>
            <a:endParaRPr lang="en-GB" sz="1800" dirty="0">
              <a:latin typeface="+mj-lt"/>
            </a:endParaRP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76D089BE-E36A-8344-911C-81D983AEE188}"/>
              </a:ext>
            </a:extLst>
          </p:cNvPr>
          <p:cNvGrpSpPr/>
          <p:nvPr/>
        </p:nvGrpSpPr>
        <p:grpSpPr>
          <a:xfrm>
            <a:off x="7315598" y="585098"/>
            <a:ext cx="4665722" cy="1505917"/>
            <a:chOff x="6391038" y="2940157"/>
            <a:chExt cx="4665722" cy="1505917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039CFB3-0E75-ED4E-92EA-652D3C5AE221}"/>
                </a:ext>
              </a:extLst>
            </p:cNvPr>
            <p:cNvSpPr/>
            <p:nvPr/>
          </p:nvSpPr>
          <p:spPr>
            <a:xfrm>
              <a:off x="6391038" y="3429000"/>
              <a:ext cx="731520" cy="40070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x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6047958E-49A9-DE49-86C9-48595E49779B}"/>
                </a:ext>
              </a:extLst>
            </p:cNvPr>
            <p:cNvCxnSpPr>
              <a:cxnSpLocks/>
              <a:stCxn id="14" idx="3"/>
              <a:endCxn id="17" idx="1"/>
            </p:cNvCxnSpPr>
            <p:nvPr/>
          </p:nvCxnSpPr>
          <p:spPr>
            <a:xfrm>
              <a:off x="7122558" y="3629353"/>
              <a:ext cx="810418" cy="107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411975A-D0A4-0246-8A5D-CEC2F7F6404E}"/>
                </a:ext>
              </a:extLst>
            </p:cNvPr>
            <p:cNvSpPr/>
            <p:nvPr/>
          </p:nvSpPr>
          <p:spPr>
            <a:xfrm>
              <a:off x="7932976" y="3430075"/>
              <a:ext cx="1122364" cy="40070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Some y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20C3034-C29E-5A4F-868F-C2E5E61E1CD6}"/>
                </a:ext>
              </a:extLst>
            </p:cNvPr>
            <p:cNvSpPr/>
            <p:nvPr/>
          </p:nvSpPr>
          <p:spPr>
            <a:xfrm>
              <a:off x="7932976" y="4045368"/>
              <a:ext cx="1103338" cy="40070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None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13F26BDD-C2EE-B847-93A3-1EEA265C04AD}"/>
                </a:ext>
              </a:extLst>
            </p:cNvPr>
            <p:cNvCxnSpPr>
              <a:cxnSpLocks/>
              <a:stCxn id="14" idx="3"/>
              <a:endCxn id="21" idx="1"/>
            </p:cNvCxnSpPr>
            <p:nvPr/>
          </p:nvCxnSpPr>
          <p:spPr>
            <a:xfrm>
              <a:off x="7122558" y="3629353"/>
              <a:ext cx="810418" cy="61636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0F296CBC-98D4-4246-9275-F5913E351FF4}"/>
                </a:ext>
              </a:extLst>
            </p:cNvPr>
            <p:cNvCxnSpPr>
              <a:cxnSpLocks/>
              <a:stCxn id="17" idx="3"/>
              <a:endCxn id="34" idx="1"/>
            </p:cNvCxnSpPr>
            <p:nvPr/>
          </p:nvCxnSpPr>
          <p:spPr>
            <a:xfrm>
              <a:off x="9055340" y="3630428"/>
              <a:ext cx="87905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2106AEC5-568B-6849-8C1C-AF15722F4890}"/>
                </a:ext>
              </a:extLst>
            </p:cNvPr>
            <p:cNvSpPr/>
            <p:nvPr/>
          </p:nvSpPr>
          <p:spPr>
            <a:xfrm>
              <a:off x="9934396" y="3430075"/>
              <a:ext cx="1122364" cy="40070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Some z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5DE9FFAE-38AB-104E-822F-4F690258590A}"/>
                </a:ext>
              </a:extLst>
            </p:cNvPr>
            <p:cNvSpPr/>
            <p:nvPr/>
          </p:nvSpPr>
          <p:spPr>
            <a:xfrm>
              <a:off x="9934396" y="4045368"/>
              <a:ext cx="1103338" cy="40070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None</a:t>
              </a: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60BD98B0-A43C-E644-A39E-145FB1953121}"/>
                </a:ext>
              </a:extLst>
            </p:cNvPr>
            <p:cNvCxnSpPr>
              <a:cxnSpLocks/>
              <a:stCxn id="21" idx="3"/>
              <a:endCxn id="35" idx="1"/>
            </p:cNvCxnSpPr>
            <p:nvPr/>
          </p:nvCxnSpPr>
          <p:spPr>
            <a:xfrm>
              <a:off x="9036314" y="4245721"/>
              <a:ext cx="89808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0BE03E13-6A21-0244-B49F-2CE4F0708BD1}"/>
                </a:ext>
              </a:extLst>
            </p:cNvPr>
            <p:cNvCxnSpPr>
              <a:cxnSpLocks/>
              <a:stCxn id="17" idx="3"/>
              <a:endCxn id="35" idx="1"/>
            </p:cNvCxnSpPr>
            <p:nvPr/>
          </p:nvCxnSpPr>
          <p:spPr>
            <a:xfrm>
              <a:off x="9055340" y="3630428"/>
              <a:ext cx="879056" cy="61529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70C35DA0-BB9A-FF4D-BB5F-213758DA73FC}"/>
                </a:ext>
              </a:extLst>
            </p:cNvPr>
            <p:cNvSpPr txBox="1"/>
            <p:nvPr/>
          </p:nvSpPr>
          <p:spPr>
            <a:xfrm>
              <a:off x="7070750" y="2940157"/>
              <a:ext cx="9140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myLog</a:t>
              </a:r>
              <a:endParaRPr lang="en-US" dirty="0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4E4B38CF-149A-3241-AE2D-4CECDEF1437F}"/>
                </a:ext>
              </a:extLst>
            </p:cNvPr>
            <p:cNvSpPr txBox="1"/>
            <p:nvPr/>
          </p:nvSpPr>
          <p:spPr>
            <a:xfrm>
              <a:off x="8412692" y="2944342"/>
              <a:ext cx="21948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Option.bind</a:t>
              </a:r>
              <a:r>
                <a:rPr lang="en-US" dirty="0"/>
                <a:t> </a:t>
              </a:r>
              <a:r>
                <a:rPr lang="en-US" dirty="0" err="1"/>
                <a:t>mySqrt</a:t>
              </a:r>
              <a:endParaRPr lang="en-US" dirty="0"/>
            </a:p>
          </p:txBody>
        </p:sp>
      </p:grp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9F694017-7C0D-5645-9C26-48F628C01C74}"/>
              </a:ext>
            </a:extLst>
          </p:cNvPr>
          <p:cNvSpPr txBox="1">
            <a:spLocks/>
          </p:cNvSpPr>
          <p:nvPr/>
        </p:nvSpPr>
        <p:spPr>
          <a:xfrm>
            <a:off x="564708" y="4988938"/>
            <a:ext cx="11012486" cy="64633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a-DK" sz="24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9138" marR="0" indent="-358775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da-DK" sz="20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3150" indent="-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9138" indent="3540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dirty="0"/>
              <a:t>Infix operator &gt;&gt;=:</a:t>
            </a:r>
            <a:endParaRPr lang="en-GB" sz="1800" dirty="0">
              <a:latin typeface="Lucida Sans Typewriter" panose="020B0509030504030204" pitchFamily="49" charset="7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41DDDEA-B4AF-EB43-A5F1-5F09E65BAA44}"/>
              </a:ext>
            </a:extLst>
          </p:cNvPr>
          <p:cNvSpPr txBox="1"/>
          <p:nvPr/>
        </p:nvSpPr>
        <p:spPr>
          <a:xfrm>
            <a:off x="1310096" y="5386081"/>
            <a:ext cx="464742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Lucida Sans Typewriter" panose="020B0509030504030204" pitchFamily="49" charset="77"/>
              </a:rPr>
              <a:t>let (&gt;&gt;=) x f = </a:t>
            </a:r>
            <a:r>
              <a:rPr lang="en-GB" dirty="0" err="1">
                <a:latin typeface="Lucida Sans Typewriter" panose="020B0509030504030204" pitchFamily="49" charset="77"/>
              </a:rPr>
              <a:t>Option.bind</a:t>
            </a:r>
            <a:r>
              <a:rPr lang="en-GB" dirty="0">
                <a:latin typeface="Lucida Sans Typewriter" panose="020B0509030504030204" pitchFamily="49" charset="77"/>
              </a:rPr>
              <a:t> f x</a:t>
            </a:r>
          </a:p>
          <a:p>
            <a:r>
              <a:rPr lang="en-GB" dirty="0">
                <a:latin typeface="Lucida Sans Typewriter" panose="020B0509030504030204" pitchFamily="49" charset="77"/>
              </a:rPr>
              <a:t>1.0 |&gt; </a:t>
            </a:r>
            <a:r>
              <a:rPr lang="en-GB" dirty="0" err="1">
                <a:latin typeface="Lucida Sans Typewriter" panose="020B0509030504030204" pitchFamily="49" charset="77"/>
              </a:rPr>
              <a:t>myLog</a:t>
            </a:r>
            <a:r>
              <a:rPr lang="en-GB" dirty="0">
                <a:latin typeface="Lucida Sans Typewriter" panose="020B0509030504030204" pitchFamily="49" charset="77"/>
              </a:rPr>
              <a:t> </a:t>
            </a:r>
            <a:r>
              <a:rPr lang="en-GB" dirty="0">
                <a:highlight>
                  <a:srgbClr val="00FFFF"/>
                </a:highlight>
                <a:latin typeface="Lucida Sans Typewriter" panose="020B0509030504030204" pitchFamily="49" charset="77"/>
              </a:rPr>
              <a:t>&gt;&gt;=</a:t>
            </a:r>
            <a:r>
              <a:rPr lang="en-GB" dirty="0">
                <a:latin typeface="Lucida Sans Typewriter" panose="020B0509030504030204" pitchFamily="49" charset="77"/>
              </a:rPr>
              <a:t> </a:t>
            </a:r>
            <a:r>
              <a:rPr lang="en-GB" dirty="0" err="1">
                <a:latin typeface="Lucida Sans Typewriter" panose="020B0509030504030204" pitchFamily="49" charset="77"/>
              </a:rPr>
              <a:t>mySqrt</a:t>
            </a:r>
            <a:endParaRPr lang="en-GB" dirty="0">
              <a:latin typeface="Lucida Sans Typewriter" panose="020B0509030504030204" pitchFamily="49" charset="77"/>
            </a:endParaRPr>
          </a:p>
          <a:p>
            <a:r>
              <a:rPr lang="en-GB" dirty="0" err="1">
                <a:latin typeface="Lucida Sans Typewriter" panose="020B0509030504030204" pitchFamily="49" charset="77"/>
              </a:rPr>
              <a:t>val</a:t>
            </a:r>
            <a:r>
              <a:rPr lang="en-GB" dirty="0">
                <a:latin typeface="Lucida Sans Typewriter" panose="020B0509030504030204" pitchFamily="49" charset="77"/>
              </a:rPr>
              <a:t> it : float option = Some 0.0</a:t>
            </a: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91E55BC4-2B61-034A-9057-A483C8943952}"/>
              </a:ext>
            </a:extLst>
          </p:cNvPr>
          <p:cNvSpPr txBox="1">
            <a:spLocks/>
          </p:cNvSpPr>
          <p:nvPr/>
        </p:nvSpPr>
        <p:spPr>
          <a:xfrm>
            <a:off x="588964" y="4085024"/>
            <a:ext cx="11012486" cy="64633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a-DK" sz="24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9138" marR="0" indent="-358775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da-DK" sz="20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3150" indent="-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9138" indent="3540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dirty="0"/>
              <a:t>Operator </a:t>
            </a:r>
            <a:r>
              <a:rPr lang="en-GB" sz="2000" dirty="0" err="1"/>
              <a:t>symboler</a:t>
            </a:r>
            <a:r>
              <a:rPr lang="en-GB" sz="2000" dirty="0"/>
              <a:t>: </a:t>
            </a:r>
            <a:r>
              <a:rPr lang="en-GB" dirty="0"/>
              <a:t> </a:t>
            </a:r>
            <a:r>
              <a:rPr lang="en-GB" sz="1400" dirty="0">
                <a:latin typeface="Lucida Sans Typewriter" panose="020B0509030504030204" pitchFamily="49" charset="77"/>
              </a:rPr>
              <a:t>!</a:t>
            </a:r>
            <a:r>
              <a:rPr lang="en-GB" sz="1800" dirty="0">
                <a:latin typeface="Lucida Sans Typewriter" panose="020B0509030504030204" pitchFamily="49" charset="77"/>
              </a:rPr>
              <a:t>, </a:t>
            </a:r>
            <a:r>
              <a:rPr lang="en-GB" sz="1400" dirty="0">
                <a:latin typeface="Lucida Sans Typewriter" panose="020B0509030504030204" pitchFamily="49" charset="77"/>
              </a:rPr>
              <a:t>%</a:t>
            </a:r>
            <a:r>
              <a:rPr lang="en-GB" sz="1800" dirty="0">
                <a:latin typeface="Lucida Sans Typewriter" panose="020B0509030504030204" pitchFamily="49" charset="77"/>
              </a:rPr>
              <a:t>, </a:t>
            </a:r>
            <a:r>
              <a:rPr lang="en-GB" sz="1400" dirty="0">
                <a:latin typeface="Lucida Sans Typewriter" panose="020B0509030504030204" pitchFamily="49" charset="77"/>
              </a:rPr>
              <a:t>&amp;</a:t>
            </a:r>
            <a:r>
              <a:rPr lang="en-GB" sz="1800" dirty="0">
                <a:latin typeface="Lucida Sans Typewriter" panose="020B0509030504030204" pitchFamily="49" charset="77"/>
              </a:rPr>
              <a:t>, </a:t>
            </a:r>
            <a:r>
              <a:rPr lang="en-GB" sz="1400" dirty="0">
                <a:latin typeface="Lucida Sans Typewriter" panose="020B0509030504030204" pitchFamily="49" charset="77"/>
              </a:rPr>
              <a:t>*</a:t>
            </a:r>
            <a:r>
              <a:rPr lang="en-GB" sz="1800" dirty="0">
                <a:latin typeface="Lucida Sans Typewriter" panose="020B0509030504030204" pitchFamily="49" charset="77"/>
              </a:rPr>
              <a:t>, </a:t>
            </a:r>
            <a:r>
              <a:rPr lang="en-GB" sz="1400" dirty="0">
                <a:latin typeface="Lucida Sans Typewriter" panose="020B0509030504030204" pitchFamily="49" charset="77"/>
              </a:rPr>
              <a:t>+</a:t>
            </a:r>
            <a:r>
              <a:rPr lang="en-GB" sz="1800" dirty="0">
                <a:latin typeface="Lucida Sans Typewriter" panose="020B0509030504030204" pitchFamily="49" charset="77"/>
              </a:rPr>
              <a:t>, </a:t>
            </a:r>
            <a:r>
              <a:rPr lang="en-GB" sz="1400" dirty="0">
                <a:latin typeface="Lucida Sans Typewriter" panose="020B0509030504030204" pitchFamily="49" charset="77"/>
              </a:rPr>
              <a:t>-</a:t>
            </a:r>
            <a:r>
              <a:rPr lang="en-GB" sz="1800" dirty="0">
                <a:latin typeface="Lucida Sans Typewriter" panose="020B0509030504030204" pitchFamily="49" charset="77"/>
              </a:rPr>
              <a:t>, </a:t>
            </a:r>
            <a:r>
              <a:rPr lang="en-GB" sz="1400" dirty="0">
                <a:latin typeface="Lucida Sans Typewriter" panose="020B0509030504030204" pitchFamily="49" charset="77"/>
              </a:rPr>
              <a:t>.</a:t>
            </a:r>
            <a:r>
              <a:rPr lang="en-GB" sz="1800" dirty="0">
                <a:latin typeface="Lucida Sans Typewriter" panose="020B0509030504030204" pitchFamily="49" charset="77"/>
              </a:rPr>
              <a:t>, </a:t>
            </a:r>
            <a:r>
              <a:rPr lang="en-GB" sz="1400" dirty="0">
                <a:latin typeface="Lucida Sans Typewriter" panose="020B0509030504030204" pitchFamily="49" charset="77"/>
              </a:rPr>
              <a:t>/</a:t>
            </a:r>
            <a:r>
              <a:rPr lang="en-GB" sz="1800" dirty="0">
                <a:latin typeface="Lucida Sans Typewriter" panose="020B0509030504030204" pitchFamily="49" charset="77"/>
              </a:rPr>
              <a:t>, </a:t>
            </a:r>
            <a:r>
              <a:rPr lang="en-GB" sz="1400" dirty="0">
                <a:latin typeface="Lucida Sans Typewriter" panose="020B0509030504030204" pitchFamily="49" charset="77"/>
              </a:rPr>
              <a:t>&lt;</a:t>
            </a:r>
            <a:r>
              <a:rPr lang="en-GB" sz="1800" dirty="0">
                <a:latin typeface="Lucida Sans Typewriter" panose="020B0509030504030204" pitchFamily="49" charset="77"/>
              </a:rPr>
              <a:t>, </a:t>
            </a:r>
            <a:r>
              <a:rPr lang="en-GB" sz="1400" dirty="0">
                <a:latin typeface="Lucida Sans Typewriter" panose="020B0509030504030204" pitchFamily="49" charset="77"/>
              </a:rPr>
              <a:t>=</a:t>
            </a:r>
            <a:r>
              <a:rPr lang="en-GB" sz="1800" dirty="0">
                <a:latin typeface="Lucida Sans Typewriter" panose="020B0509030504030204" pitchFamily="49" charset="77"/>
              </a:rPr>
              <a:t>, </a:t>
            </a:r>
            <a:r>
              <a:rPr lang="en-GB" sz="1400" dirty="0">
                <a:latin typeface="Lucida Sans Typewriter" panose="020B0509030504030204" pitchFamily="49" charset="77"/>
              </a:rPr>
              <a:t>&gt;</a:t>
            </a:r>
            <a:r>
              <a:rPr lang="en-GB" sz="1800" dirty="0">
                <a:latin typeface="Lucida Sans Typewriter" panose="020B0509030504030204" pitchFamily="49" charset="77"/>
              </a:rPr>
              <a:t>, </a:t>
            </a:r>
            <a:r>
              <a:rPr lang="en-GB" sz="1400" dirty="0">
                <a:latin typeface="Lucida Sans Typewriter" panose="020B0509030504030204" pitchFamily="49" charset="77"/>
              </a:rPr>
              <a:t>?</a:t>
            </a:r>
            <a:r>
              <a:rPr lang="en-GB" sz="1800" dirty="0">
                <a:latin typeface="Lucida Sans Typewriter" panose="020B0509030504030204" pitchFamily="49" charset="77"/>
              </a:rPr>
              <a:t>, </a:t>
            </a:r>
            <a:r>
              <a:rPr lang="en-GB" sz="1400" dirty="0">
                <a:latin typeface="Lucida Sans Typewriter" panose="020B0509030504030204" pitchFamily="49" charset="77"/>
              </a:rPr>
              <a:t>@</a:t>
            </a:r>
            <a:r>
              <a:rPr lang="en-GB" sz="1800" dirty="0">
                <a:latin typeface="Lucida Sans Typewriter" panose="020B0509030504030204" pitchFamily="49" charset="77"/>
              </a:rPr>
              <a:t>, </a:t>
            </a:r>
            <a:r>
              <a:rPr lang="en-GB" sz="1400" dirty="0">
                <a:latin typeface="Lucida Sans Typewriter" panose="020B0509030504030204" pitchFamily="49" charset="77"/>
              </a:rPr>
              <a:t>^</a:t>
            </a:r>
            <a:r>
              <a:rPr lang="en-GB" sz="1800" dirty="0">
                <a:latin typeface="Lucida Sans Typewriter" panose="020B0509030504030204" pitchFamily="49" charset="77"/>
              </a:rPr>
              <a:t>, </a:t>
            </a:r>
            <a:r>
              <a:rPr lang="en-GB" sz="1400" dirty="0">
                <a:latin typeface="Lucida Sans Typewriter" panose="020B0509030504030204" pitchFamily="49" charset="77"/>
              </a:rPr>
              <a:t>|</a:t>
            </a:r>
            <a:r>
              <a:rPr lang="en-GB" sz="1800" dirty="0">
                <a:latin typeface="Lucida Sans Typewriter" panose="020B0509030504030204" pitchFamily="49" charset="77"/>
              </a:rPr>
              <a:t>, </a:t>
            </a:r>
            <a:r>
              <a:rPr lang="en-GB" sz="1400" dirty="0">
                <a:latin typeface="Lucida Sans Typewriter" panose="020B0509030504030204" pitchFamily="49" charset="77"/>
              </a:rPr>
              <a:t>~</a:t>
            </a:r>
            <a:r>
              <a:rPr lang="en-GB" sz="1800" dirty="0">
                <a:latin typeface="Lucida Sans Typewriter" panose="020B0509030504030204" pitchFamily="49" charset="77"/>
              </a:rPr>
              <a:t>.</a:t>
            </a:r>
            <a:br>
              <a:rPr lang="en-GB" sz="1800" dirty="0">
                <a:latin typeface="Lucida Sans Typewriter" panose="020B0509030504030204" pitchFamily="49" charset="77"/>
              </a:rPr>
            </a:br>
            <a:r>
              <a:rPr lang="en-GB" sz="2000" dirty="0">
                <a:latin typeface="+mj-lt"/>
              </a:rPr>
              <a:t>Infix med </a:t>
            </a:r>
            <a:r>
              <a:rPr lang="en-GB" sz="2000" dirty="0" err="1">
                <a:latin typeface="+mj-lt"/>
              </a:rPr>
              <a:t>mindre</a:t>
            </a:r>
            <a:r>
              <a:rPr lang="en-GB" sz="2000" dirty="0">
                <a:latin typeface="+mj-lt"/>
              </a:rPr>
              <a:t> </a:t>
            </a:r>
            <a:r>
              <a:rPr lang="en-GB" sz="2000" dirty="0" err="1">
                <a:latin typeface="+mj-lt"/>
              </a:rPr>
              <a:t>foranstillet</a:t>
            </a:r>
            <a:r>
              <a:rPr lang="en-GB" sz="2000" dirty="0">
                <a:latin typeface="+mj-lt"/>
              </a:rPr>
              <a:t> med </a:t>
            </a:r>
            <a:r>
              <a:rPr lang="en-GB" sz="1800" dirty="0">
                <a:latin typeface="Lucida Sans Typewriter" panose="020B0509030504030204" pitchFamily="49" charset="77"/>
              </a:rPr>
              <a:t>!</a:t>
            </a:r>
            <a:r>
              <a:rPr lang="en-GB" sz="2000" dirty="0">
                <a:latin typeface="+mj-lt"/>
              </a:rPr>
              <a:t> (</a:t>
            </a:r>
            <a:r>
              <a:rPr lang="en-GB" sz="2000" dirty="0" err="1">
                <a:latin typeface="+mj-lt"/>
              </a:rPr>
              <a:t>pånær</a:t>
            </a:r>
            <a:r>
              <a:rPr lang="en-GB" sz="2000" dirty="0">
                <a:latin typeface="+mj-lt"/>
              </a:rPr>
              <a:t> </a:t>
            </a:r>
            <a:r>
              <a:rPr lang="en-GB" sz="1800" dirty="0">
                <a:latin typeface="Lucida Sans Typewriter" panose="020B0509030504030204" pitchFamily="49" charset="77"/>
              </a:rPr>
              <a:t>!=</a:t>
            </a:r>
            <a:r>
              <a:rPr lang="en-GB" sz="2000" dirty="0">
                <a:latin typeface="+mj-lt"/>
              </a:rPr>
              <a:t>) </a:t>
            </a:r>
            <a:r>
              <a:rPr lang="en-GB" sz="2000" dirty="0" err="1">
                <a:latin typeface="+mj-lt"/>
              </a:rPr>
              <a:t>eller</a:t>
            </a:r>
            <a:r>
              <a:rPr lang="en-GB" sz="2000" dirty="0">
                <a:latin typeface="+mj-lt"/>
              </a:rPr>
              <a:t> </a:t>
            </a:r>
            <a:r>
              <a:rPr lang="en-GB" sz="2000" dirty="0" err="1">
                <a:latin typeface="+mj-lt"/>
              </a:rPr>
              <a:t>en</a:t>
            </a:r>
            <a:r>
              <a:rPr lang="en-GB" sz="2000" dirty="0">
                <a:latin typeface="+mj-lt"/>
              </a:rPr>
              <a:t> </a:t>
            </a:r>
            <a:r>
              <a:rPr lang="en-GB" sz="2000" dirty="0" err="1">
                <a:latin typeface="+mj-lt"/>
              </a:rPr>
              <a:t>eller</a:t>
            </a:r>
            <a:r>
              <a:rPr lang="en-GB" sz="2000" dirty="0">
                <a:latin typeface="+mj-lt"/>
              </a:rPr>
              <a:t> </a:t>
            </a:r>
            <a:r>
              <a:rPr lang="en-GB" sz="2000" dirty="0" err="1">
                <a:latin typeface="+mj-lt"/>
              </a:rPr>
              <a:t>flere</a:t>
            </a:r>
            <a:r>
              <a:rPr lang="en-GB" sz="2000" dirty="0">
                <a:latin typeface="+mj-lt"/>
              </a:rPr>
              <a:t> </a:t>
            </a:r>
            <a:r>
              <a:rPr lang="en-GB" sz="1800" dirty="0">
                <a:latin typeface="Lucida Sans Typewriter" panose="020B0509030504030204" pitchFamily="49" charset="77"/>
              </a:rPr>
              <a:t>~, </a:t>
            </a:r>
            <a:r>
              <a:rPr lang="en-GB" sz="1800" dirty="0" err="1">
                <a:latin typeface="Lucida Sans Typewriter" panose="020B0509030504030204" pitchFamily="49" charset="77"/>
              </a:rPr>
              <a:t>så</a:t>
            </a:r>
            <a:r>
              <a:rPr lang="en-GB" sz="1800" dirty="0">
                <a:latin typeface="Lucida Sans Typewriter" panose="020B0509030504030204" pitchFamily="49" charset="77"/>
              </a:rPr>
              <a:t> prefix</a:t>
            </a:r>
            <a:r>
              <a:rPr lang="en-GB" sz="2000" dirty="0">
                <a:latin typeface="+mj-lt"/>
              </a:rPr>
              <a:t>.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57308A-1267-6E4B-96EA-C9A291D1A970}"/>
              </a:ext>
            </a:extLst>
          </p:cNvPr>
          <p:cNvSpPr txBox="1"/>
          <p:nvPr/>
        </p:nvSpPr>
        <p:spPr>
          <a:xfrm>
            <a:off x="9337252" y="5189069"/>
            <a:ext cx="12586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Infix: a + b</a:t>
            </a:r>
          </a:p>
          <a:p>
            <a:r>
              <a:rPr lang="en-US" dirty="0"/>
              <a:t>Prefix: -a</a:t>
            </a:r>
          </a:p>
        </p:txBody>
      </p:sp>
    </p:spTree>
    <p:extLst>
      <p:ext uri="{BB962C8B-B14F-4D97-AF65-F5344CB8AC3E}">
        <p14:creationId xmlns:p14="http://schemas.microsoft.com/office/powerpoint/2010/main" val="2425799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7" grpId="0"/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CB9180-8FF6-0141-904C-B44C18395E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25/11/2020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99A745-1ABC-7B47-B1D8-6A00C02C7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5</a:t>
            </a:fld>
            <a:endParaRPr lang="en-GB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FF3F85B-AC7C-E44A-8566-1F08DEF794FF}"/>
              </a:ext>
            </a:extLst>
          </p:cNvPr>
          <p:cNvSpPr txBox="1">
            <a:spLocks/>
          </p:cNvSpPr>
          <p:nvPr/>
        </p:nvSpPr>
        <p:spPr>
          <a:xfrm>
            <a:off x="838200" y="488695"/>
            <a:ext cx="10515600" cy="57271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000" kern="1200" spc="6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err="1"/>
              <a:t>Monadisk</a:t>
            </a:r>
            <a:r>
              <a:rPr lang="en-GB" dirty="0"/>
              <a:t> </a:t>
            </a:r>
            <a:r>
              <a:rPr lang="en-GB" dirty="0" err="1"/>
              <a:t>struktur</a:t>
            </a:r>
            <a:r>
              <a:rPr lang="en-GB" dirty="0"/>
              <a:t> </a:t>
            </a:r>
            <a:r>
              <a:rPr lang="en-GB" dirty="0" err="1"/>
              <a:t>til</a:t>
            </a:r>
            <a:r>
              <a:rPr lang="en-GB" dirty="0"/>
              <a:t> </a:t>
            </a:r>
            <a:r>
              <a:rPr lang="en-GB" dirty="0" err="1"/>
              <a:t>funktionskomposition</a:t>
            </a:r>
            <a:endParaRPr lang="en-GB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3B2F8A1-457E-E144-BFB9-561F98EF210C}"/>
              </a:ext>
            </a:extLst>
          </p:cNvPr>
          <p:cNvSpPr/>
          <p:nvPr/>
        </p:nvSpPr>
        <p:spPr>
          <a:xfrm>
            <a:off x="717682" y="2578454"/>
            <a:ext cx="2740784" cy="9271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Normal </a:t>
            </a:r>
            <a:r>
              <a:rPr lang="en-US" dirty="0" err="1"/>
              <a:t>Verden</a:t>
            </a:r>
            <a:endParaRPr lang="en-US" dirty="0"/>
          </a:p>
          <a:p>
            <a:pPr algn="ctr"/>
            <a:r>
              <a:rPr lang="en-US" dirty="0"/>
              <a:t>int, strings, …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44521F8-817F-D847-A56B-6CAF99676512}"/>
              </a:ext>
            </a:extLst>
          </p:cNvPr>
          <p:cNvSpPr/>
          <p:nvPr/>
        </p:nvSpPr>
        <p:spPr>
          <a:xfrm>
            <a:off x="717682" y="1108557"/>
            <a:ext cx="2740784" cy="9271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Løftet</a:t>
            </a:r>
            <a:r>
              <a:rPr lang="en-US" dirty="0"/>
              <a:t> (elevated) </a:t>
            </a:r>
            <a:r>
              <a:rPr lang="en-US" dirty="0" err="1"/>
              <a:t>Verden</a:t>
            </a:r>
            <a:endParaRPr lang="en-US" dirty="0"/>
          </a:p>
          <a:p>
            <a:pPr algn="ctr"/>
            <a:r>
              <a:rPr lang="en-US" dirty="0"/>
              <a:t>E int, E string, …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8063D6A-CF9E-EC4C-A40D-DF618BE8C3CD}"/>
              </a:ext>
            </a:extLst>
          </p:cNvPr>
          <p:cNvGrpSpPr/>
          <p:nvPr/>
        </p:nvGrpSpPr>
        <p:grpSpPr>
          <a:xfrm>
            <a:off x="1325541" y="4295452"/>
            <a:ext cx="2417297" cy="760328"/>
            <a:chOff x="1618725" y="2577954"/>
            <a:chExt cx="2417297" cy="760328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37B24F8-9B00-4941-8A29-D024C2963CB0}"/>
                </a:ext>
              </a:extLst>
            </p:cNvPr>
            <p:cNvSpPr/>
            <p:nvPr/>
          </p:nvSpPr>
          <p:spPr>
            <a:xfrm>
              <a:off x="1618725" y="2977207"/>
              <a:ext cx="720000" cy="360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x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52F1FB9D-45FD-EC49-991D-D19C8F6640C3}"/>
                </a:ext>
              </a:extLst>
            </p:cNvPr>
            <p:cNvCxnSpPr>
              <a:cxnSpLocks/>
              <a:stCxn id="14" idx="3"/>
              <a:endCxn id="16" idx="1"/>
            </p:cNvCxnSpPr>
            <p:nvPr/>
          </p:nvCxnSpPr>
          <p:spPr>
            <a:xfrm>
              <a:off x="2338725" y="3157207"/>
              <a:ext cx="821938" cy="107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B00A761-FF51-504D-84DB-F7E06C6A35EF}"/>
                </a:ext>
              </a:extLst>
            </p:cNvPr>
            <p:cNvSpPr/>
            <p:nvPr/>
          </p:nvSpPr>
          <p:spPr>
            <a:xfrm>
              <a:off x="3160663" y="2978282"/>
              <a:ext cx="720000" cy="360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 x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3957922-F1CB-604A-8E62-77B45F0F0048}"/>
                </a:ext>
              </a:extLst>
            </p:cNvPr>
            <p:cNvSpPr txBox="1"/>
            <p:nvPr/>
          </p:nvSpPr>
          <p:spPr>
            <a:xfrm>
              <a:off x="1909841" y="2577954"/>
              <a:ext cx="21261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Monadisk</a:t>
              </a:r>
              <a:r>
                <a:rPr lang="en-US" dirty="0"/>
                <a:t> </a:t>
              </a:r>
              <a:r>
                <a:rPr lang="en-US" dirty="0" err="1"/>
                <a:t>værdi</a:t>
              </a:r>
              <a:endParaRPr lang="en-US" dirty="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95E0E6B-2A8D-B444-B79F-CC9475F6B3A4}"/>
              </a:ext>
            </a:extLst>
          </p:cNvPr>
          <p:cNvGrpSpPr/>
          <p:nvPr/>
        </p:nvGrpSpPr>
        <p:grpSpPr>
          <a:xfrm>
            <a:off x="4320181" y="4295452"/>
            <a:ext cx="2261938" cy="760328"/>
            <a:chOff x="1618725" y="2577954"/>
            <a:chExt cx="2261938" cy="760328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A8572AD2-3B58-EB49-A160-AE9592DFD4F2}"/>
                </a:ext>
              </a:extLst>
            </p:cNvPr>
            <p:cNvSpPr/>
            <p:nvPr/>
          </p:nvSpPr>
          <p:spPr>
            <a:xfrm>
              <a:off x="1618725" y="2977207"/>
              <a:ext cx="720000" cy="360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x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148B4CA8-99F5-8E48-BF32-ACC807EC467B}"/>
                </a:ext>
              </a:extLst>
            </p:cNvPr>
            <p:cNvCxnSpPr>
              <a:cxnSpLocks/>
              <a:stCxn id="23" idx="3"/>
              <a:endCxn id="25" idx="1"/>
            </p:cNvCxnSpPr>
            <p:nvPr/>
          </p:nvCxnSpPr>
          <p:spPr>
            <a:xfrm>
              <a:off x="2338725" y="3157207"/>
              <a:ext cx="821938" cy="107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4FE35D5A-5154-4344-9F21-D8F731692796}"/>
                </a:ext>
              </a:extLst>
            </p:cNvPr>
            <p:cNvSpPr/>
            <p:nvPr/>
          </p:nvSpPr>
          <p:spPr>
            <a:xfrm>
              <a:off x="3160663" y="2978282"/>
              <a:ext cx="720000" cy="360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 y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D030BFE-2533-5341-9D54-87B6F6038451}"/>
                </a:ext>
              </a:extLst>
            </p:cNvPr>
            <p:cNvSpPr txBox="1"/>
            <p:nvPr/>
          </p:nvSpPr>
          <p:spPr>
            <a:xfrm>
              <a:off x="1723231" y="2577954"/>
              <a:ext cx="21261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Monadisk</a:t>
              </a:r>
              <a:r>
                <a:rPr lang="en-US" dirty="0"/>
                <a:t> </a:t>
              </a:r>
              <a:r>
                <a:rPr lang="en-US" dirty="0" err="1"/>
                <a:t>funktion</a:t>
              </a:r>
              <a:endParaRPr lang="en-US" dirty="0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01B3F057-1432-6247-BF76-F2CB09EC6488}"/>
              </a:ext>
            </a:extLst>
          </p:cNvPr>
          <p:cNvGrpSpPr/>
          <p:nvPr/>
        </p:nvGrpSpPr>
        <p:grpSpPr>
          <a:xfrm>
            <a:off x="1101013" y="5474096"/>
            <a:ext cx="5481106" cy="1150676"/>
            <a:chOff x="5241169" y="5534137"/>
            <a:chExt cx="5481106" cy="1150676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4B06F4A4-5D49-B344-98E9-1E12106BA2EE}"/>
                </a:ext>
              </a:extLst>
            </p:cNvPr>
            <p:cNvSpPr/>
            <p:nvPr/>
          </p:nvSpPr>
          <p:spPr>
            <a:xfrm>
              <a:off x="5241169" y="5965785"/>
              <a:ext cx="2716470" cy="719028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E327714E-0FC4-CC48-BD55-D68743909A6F}"/>
                </a:ext>
              </a:extLst>
            </p:cNvPr>
            <p:cNvSpPr/>
            <p:nvPr/>
          </p:nvSpPr>
          <p:spPr>
            <a:xfrm>
              <a:off x="5457610" y="6128131"/>
              <a:ext cx="720000" cy="360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x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5FD5B291-1B14-C540-99AD-40F6EA443099}"/>
                </a:ext>
              </a:extLst>
            </p:cNvPr>
            <p:cNvCxnSpPr>
              <a:cxnSpLocks/>
              <a:stCxn id="30" idx="3"/>
              <a:endCxn id="32" idx="1"/>
            </p:cNvCxnSpPr>
            <p:nvPr/>
          </p:nvCxnSpPr>
          <p:spPr>
            <a:xfrm>
              <a:off x="6177610" y="6308131"/>
              <a:ext cx="783838" cy="107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DEBC8EA9-8579-1F4A-972C-5162A561D28D}"/>
                </a:ext>
              </a:extLst>
            </p:cNvPr>
            <p:cNvSpPr/>
            <p:nvPr/>
          </p:nvSpPr>
          <p:spPr>
            <a:xfrm>
              <a:off x="6961448" y="6129206"/>
              <a:ext cx="720000" cy="360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 y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57E745B-9548-2B40-BA4E-0DE3FB91916C}"/>
                </a:ext>
              </a:extLst>
            </p:cNvPr>
            <p:cNvSpPr txBox="1"/>
            <p:nvPr/>
          </p:nvSpPr>
          <p:spPr>
            <a:xfrm>
              <a:off x="7257197" y="5534137"/>
              <a:ext cx="21261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Monadisk</a:t>
              </a:r>
              <a:r>
                <a:rPr lang="en-US" dirty="0"/>
                <a:t> bind</a:t>
              </a: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356DFEEA-C63F-2146-BA0F-6D42FA12B2BF}"/>
                </a:ext>
              </a:extLst>
            </p:cNvPr>
            <p:cNvCxnSpPr>
              <a:cxnSpLocks/>
              <a:stCxn id="32" idx="3"/>
              <a:endCxn id="47" idx="1"/>
            </p:cNvCxnSpPr>
            <p:nvPr/>
          </p:nvCxnSpPr>
          <p:spPr>
            <a:xfrm flipV="1">
              <a:off x="7681448" y="6304550"/>
              <a:ext cx="778889" cy="465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E4E6E3C5-7FC3-7346-9E93-F9A482D06AEE}"/>
                </a:ext>
              </a:extLst>
            </p:cNvPr>
            <p:cNvSpPr/>
            <p:nvPr/>
          </p:nvSpPr>
          <p:spPr>
            <a:xfrm>
              <a:off x="8460337" y="6124550"/>
              <a:ext cx="720000" cy="360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 x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BADC0B09-9C89-B942-8F1B-19D1E5509B83}"/>
                </a:ext>
              </a:extLst>
            </p:cNvPr>
            <p:cNvSpPr/>
            <p:nvPr/>
          </p:nvSpPr>
          <p:spPr>
            <a:xfrm>
              <a:off x="10002275" y="6124550"/>
              <a:ext cx="720000" cy="360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 y</a:t>
              </a:r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DE0E4299-94A5-AC41-B460-83674DC5B42A}"/>
                </a:ext>
              </a:extLst>
            </p:cNvPr>
            <p:cNvCxnSpPr>
              <a:cxnSpLocks/>
              <a:stCxn id="47" idx="3"/>
              <a:endCxn id="48" idx="1"/>
            </p:cNvCxnSpPr>
            <p:nvPr/>
          </p:nvCxnSpPr>
          <p:spPr>
            <a:xfrm>
              <a:off x="9180337" y="6304550"/>
              <a:ext cx="82193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7" name="Rectangle 56">
            <a:extLst>
              <a:ext uri="{FF2B5EF4-FFF2-40B4-BE49-F238E27FC236}">
                <a16:creationId xmlns:a16="http://schemas.microsoft.com/office/drawing/2014/main" id="{B07C43C3-0409-5348-A096-4F2E0B04B1FB}"/>
              </a:ext>
            </a:extLst>
          </p:cNvPr>
          <p:cNvSpPr/>
          <p:nvPr/>
        </p:nvSpPr>
        <p:spPr>
          <a:xfrm>
            <a:off x="4124131" y="1091335"/>
            <a:ext cx="2874604" cy="9271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Løftet</a:t>
            </a:r>
            <a:r>
              <a:rPr lang="en-US" dirty="0"/>
              <a:t> (elevated) </a:t>
            </a:r>
            <a:r>
              <a:rPr lang="en-US" dirty="0" err="1"/>
              <a:t>Verden</a:t>
            </a:r>
            <a:endParaRPr lang="en-US" dirty="0"/>
          </a:p>
          <a:p>
            <a:pPr algn="ctr"/>
            <a:r>
              <a:rPr lang="en-US" dirty="0"/>
              <a:t>E int, E string, …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98055D4B-6C54-E54F-8A3E-AD489C8D3DA9}"/>
              </a:ext>
            </a:extLst>
          </p:cNvPr>
          <p:cNvSpPr/>
          <p:nvPr/>
        </p:nvSpPr>
        <p:spPr>
          <a:xfrm>
            <a:off x="4124131" y="2578454"/>
            <a:ext cx="2874604" cy="9271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Normal </a:t>
            </a:r>
            <a:r>
              <a:rPr lang="en-US" dirty="0" err="1"/>
              <a:t>Verden</a:t>
            </a:r>
            <a:endParaRPr lang="en-US" dirty="0"/>
          </a:p>
          <a:p>
            <a:pPr algn="ctr"/>
            <a:r>
              <a:rPr lang="en-US" dirty="0"/>
              <a:t>int, strings, …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08E7B692-A5BB-8F45-AA9F-6520B15B20FC}"/>
              </a:ext>
            </a:extLst>
          </p:cNvPr>
          <p:cNvCxnSpPr>
            <a:cxnSpLocks/>
            <a:stCxn id="2" idx="0"/>
            <a:endCxn id="8" idx="2"/>
          </p:cNvCxnSpPr>
          <p:nvPr/>
        </p:nvCxnSpPr>
        <p:spPr>
          <a:xfrm flipV="1">
            <a:off x="2088074" y="2035657"/>
            <a:ext cx="0" cy="5427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BFC1B154-4377-404D-894E-F3B675A348A8}"/>
              </a:ext>
            </a:extLst>
          </p:cNvPr>
          <p:cNvCxnSpPr>
            <a:cxnSpLocks/>
            <a:stCxn id="8" idx="3"/>
            <a:endCxn id="57" idx="1"/>
          </p:cNvCxnSpPr>
          <p:nvPr/>
        </p:nvCxnSpPr>
        <p:spPr>
          <a:xfrm flipV="1">
            <a:off x="3458466" y="1554885"/>
            <a:ext cx="665665" cy="172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65A0D464-5A44-2F42-81E2-59A1AAED3DE5}"/>
              </a:ext>
            </a:extLst>
          </p:cNvPr>
          <p:cNvCxnSpPr>
            <a:cxnSpLocks/>
            <a:stCxn id="2" idx="3"/>
            <a:endCxn id="58" idx="1"/>
          </p:cNvCxnSpPr>
          <p:nvPr/>
        </p:nvCxnSpPr>
        <p:spPr>
          <a:xfrm>
            <a:off x="3458466" y="3042004"/>
            <a:ext cx="6656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C3C8D66C-1B77-314D-9BD7-10DC3CA2E820}"/>
              </a:ext>
            </a:extLst>
          </p:cNvPr>
          <p:cNvSpPr txBox="1"/>
          <p:nvPr/>
        </p:nvSpPr>
        <p:spPr>
          <a:xfrm>
            <a:off x="7344665" y="2107565"/>
            <a:ext cx="3628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Kompliceret</a:t>
            </a:r>
            <a:r>
              <a:rPr lang="en-US" dirty="0"/>
              <a:t> </a:t>
            </a:r>
            <a:r>
              <a:rPr lang="en-US" dirty="0" err="1"/>
              <a:t>programlogik</a:t>
            </a:r>
            <a:endParaRPr lang="en-US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653D133F-27DA-CD4E-AEB2-21FD5CA2AF77}"/>
              </a:ext>
            </a:extLst>
          </p:cNvPr>
          <p:cNvSpPr txBox="1"/>
          <p:nvPr/>
        </p:nvSpPr>
        <p:spPr>
          <a:xfrm>
            <a:off x="7344664" y="1045363"/>
            <a:ext cx="3628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Abstraheret</a:t>
            </a:r>
            <a:r>
              <a:rPr lang="en-US" dirty="0"/>
              <a:t> program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04E92260-B9EB-DF4B-9187-A3CD90CBF1BF}"/>
              </a:ext>
            </a:extLst>
          </p:cNvPr>
          <p:cNvSpPr txBox="1"/>
          <p:nvPr/>
        </p:nvSpPr>
        <p:spPr>
          <a:xfrm>
            <a:off x="7344665" y="2447967"/>
            <a:ext cx="548787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Lucida Sans Typewriter" panose="020B0509030504030204" pitchFamily="49" charset="77"/>
              </a:rPr>
              <a:t>let </a:t>
            </a:r>
            <a:r>
              <a:rPr lang="en-GB" dirty="0" err="1">
                <a:latin typeface="Lucida Sans Typewriter" panose="020B0509030504030204" pitchFamily="49" charset="77"/>
              </a:rPr>
              <a:t>mySqrtLog</a:t>
            </a:r>
            <a:r>
              <a:rPr lang="en-GB" dirty="0">
                <a:latin typeface="Lucida Sans Typewriter" panose="020B0509030504030204" pitchFamily="49" charset="77"/>
              </a:rPr>
              <a:t> x : float option =</a:t>
            </a:r>
          </a:p>
          <a:p>
            <a:r>
              <a:rPr lang="en-GB" dirty="0">
                <a:latin typeface="Lucida Sans Typewriter" panose="020B0509030504030204" pitchFamily="49" charset="77"/>
              </a:rPr>
              <a:t>  let </a:t>
            </a:r>
            <a:r>
              <a:rPr lang="en-GB" dirty="0" err="1">
                <a:latin typeface="Lucida Sans Typewriter" panose="020B0509030504030204" pitchFamily="49" charset="77"/>
              </a:rPr>
              <a:t>logX</a:t>
            </a:r>
            <a:r>
              <a:rPr lang="en-GB" dirty="0">
                <a:latin typeface="Lucida Sans Typewriter" panose="020B0509030504030204" pitchFamily="49" charset="77"/>
              </a:rPr>
              <a:t> = </a:t>
            </a:r>
            <a:r>
              <a:rPr lang="en-GB" dirty="0" err="1">
                <a:latin typeface="Lucida Sans Typewriter" panose="020B0509030504030204" pitchFamily="49" charset="77"/>
              </a:rPr>
              <a:t>myLog</a:t>
            </a:r>
            <a:r>
              <a:rPr lang="en-GB" dirty="0">
                <a:latin typeface="Lucida Sans Typewriter" panose="020B0509030504030204" pitchFamily="49" charset="77"/>
              </a:rPr>
              <a:t> x</a:t>
            </a:r>
          </a:p>
          <a:p>
            <a:r>
              <a:rPr lang="en-GB" dirty="0">
                <a:latin typeface="Lucida Sans Typewriter" panose="020B0509030504030204" pitchFamily="49" charset="77"/>
              </a:rPr>
              <a:t>  match </a:t>
            </a:r>
            <a:r>
              <a:rPr lang="en-GB" dirty="0" err="1">
                <a:latin typeface="Lucida Sans Typewriter" panose="020B0509030504030204" pitchFamily="49" charset="77"/>
              </a:rPr>
              <a:t>logX</a:t>
            </a:r>
            <a:r>
              <a:rPr lang="en-GB" dirty="0">
                <a:latin typeface="Lucida Sans Typewriter" panose="020B0509030504030204" pitchFamily="49" charset="77"/>
              </a:rPr>
              <a:t> with</a:t>
            </a:r>
          </a:p>
          <a:p>
            <a:r>
              <a:rPr lang="en-GB" dirty="0">
                <a:latin typeface="Lucida Sans Typewriter" panose="020B0509030504030204" pitchFamily="49" charset="77"/>
              </a:rPr>
              <a:t>    None -&gt; None</a:t>
            </a:r>
          </a:p>
          <a:p>
            <a:r>
              <a:rPr lang="en-GB" dirty="0">
                <a:latin typeface="Lucida Sans Typewriter" panose="020B0509030504030204" pitchFamily="49" charset="77"/>
              </a:rPr>
              <a:t>    | Some y -&gt; </a:t>
            </a:r>
            <a:r>
              <a:rPr lang="en-GB" dirty="0" err="1">
                <a:latin typeface="Lucida Sans Typewriter" panose="020B0509030504030204" pitchFamily="49" charset="77"/>
              </a:rPr>
              <a:t>mySqrt</a:t>
            </a:r>
            <a:r>
              <a:rPr lang="en-GB" dirty="0">
                <a:latin typeface="Lucida Sans Typewriter" panose="020B0509030504030204" pitchFamily="49" charset="77"/>
              </a:rPr>
              <a:t> y</a:t>
            </a:r>
          </a:p>
          <a:p>
            <a:r>
              <a:rPr lang="en-GB" dirty="0" err="1">
                <a:latin typeface="Lucida Sans Typewriter" panose="020B0509030504030204" pitchFamily="49" charset="77"/>
              </a:rPr>
              <a:t>mySqrtLog</a:t>
            </a:r>
            <a:r>
              <a:rPr lang="en-GB" dirty="0">
                <a:latin typeface="Lucida Sans Typewriter" panose="020B0509030504030204" pitchFamily="49" charset="77"/>
              </a:rPr>
              <a:t> 1.0;;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F34CA4E8-B133-CF40-A7AD-CF4AE37F00C9}"/>
              </a:ext>
            </a:extLst>
          </p:cNvPr>
          <p:cNvSpPr txBox="1"/>
          <p:nvPr/>
        </p:nvSpPr>
        <p:spPr>
          <a:xfrm>
            <a:off x="7344664" y="1331244"/>
            <a:ext cx="3392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Lucida Sans Typewriter" panose="020B0509030504030204" pitchFamily="49" charset="77"/>
              </a:rPr>
              <a:t>1.0 |&gt; </a:t>
            </a:r>
            <a:r>
              <a:rPr lang="en-GB" dirty="0" err="1">
                <a:latin typeface="Lucida Sans Typewriter" panose="020B0509030504030204" pitchFamily="49" charset="77"/>
              </a:rPr>
              <a:t>myLog</a:t>
            </a:r>
            <a:r>
              <a:rPr lang="en-GB" dirty="0">
                <a:latin typeface="Lucida Sans Typewriter" panose="020B0509030504030204" pitchFamily="49" charset="77"/>
              </a:rPr>
              <a:t> &gt;&gt;= </a:t>
            </a:r>
            <a:r>
              <a:rPr lang="en-GB" dirty="0" err="1">
                <a:latin typeface="Lucida Sans Typewriter" panose="020B0509030504030204" pitchFamily="49" charset="77"/>
              </a:rPr>
              <a:t>mySqrt</a:t>
            </a:r>
            <a:endParaRPr lang="en-GB" dirty="0">
              <a:latin typeface="Lucida Sans Typewriter" panose="020B0509030504030204" pitchFamily="49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196347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21CE9A-AF84-D343-8A77-BFF4BCB1C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Sammensætning</a:t>
            </a:r>
            <a:r>
              <a:rPr lang="en-GB" dirty="0"/>
              <a:t> med List</a:t>
            </a:r>
            <a:endParaRPr lang="en-GB" dirty="0">
              <a:effectLst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9FEF5D-C5F5-E34C-BCE4-D00A43BBB9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8964" y="1167766"/>
            <a:ext cx="11012486" cy="498008"/>
          </a:xfrm>
        </p:spPr>
        <p:txBody>
          <a:bodyPr/>
          <a:lstStyle/>
          <a:p>
            <a:r>
              <a:rPr lang="en-GB" sz="2000" dirty="0" err="1"/>
              <a:t>Følgende</a:t>
            </a:r>
            <a:r>
              <a:rPr lang="en-GB" sz="2000" dirty="0"/>
              <a:t> </a:t>
            </a:r>
            <a:r>
              <a:rPr lang="en-GB" sz="2000" dirty="0" err="1"/>
              <a:t>funktioner</a:t>
            </a:r>
            <a:r>
              <a:rPr lang="en-GB" sz="2000" dirty="0"/>
              <a:t> laver lister (normal </a:t>
            </a:r>
            <a:r>
              <a:rPr lang="en-GB" sz="2000" dirty="0" err="1"/>
              <a:t>til</a:t>
            </a:r>
            <a:r>
              <a:rPr lang="en-GB" sz="2000" dirty="0"/>
              <a:t> </a:t>
            </a:r>
            <a:r>
              <a:rPr lang="en-GB" sz="2000" dirty="0" err="1"/>
              <a:t>løftet</a:t>
            </a:r>
            <a:r>
              <a:rPr lang="en-GB" sz="2000" dirty="0"/>
              <a:t> </a:t>
            </a:r>
            <a:r>
              <a:rPr lang="en-GB" sz="2000" dirty="0" err="1"/>
              <a:t>verden</a:t>
            </a:r>
            <a:r>
              <a:rPr lang="en-GB" sz="2000" dirty="0"/>
              <a:t>)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22CD44-E087-6C4D-A6B1-F391897EA3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25/11/2020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212D64-B45D-374C-9E50-A3A2EB35B8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6</a:t>
            </a:fld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F96CE8-E0DD-F54D-9E38-C0CE468E810F}"/>
              </a:ext>
            </a:extLst>
          </p:cNvPr>
          <p:cNvSpPr txBox="1"/>
          <p:nvPr/>
        </p:nvSpPr>
        <p:spPr>
          <a:xfrm>
            <a:off x="1310096" y="1615304"/>
            <a:ext cx="10332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Lucida Sans Typewriter" panose="020B0509030504030204" pitchFamily="49" charset="77"/>
              </a:rPr>
              <a:t>let </a:t>
            </a:r>
            <a:r>
              <a:rPr lang="en-GB" dirty="0" err="1">
                <a:latin typeface="Lucida Sans Typewriter" panose="020B0509030504030204" pitchFamily="49" charset="77"/>
              </a:rPr>
              <a:t>iter</a:t>
            </a:r>
            <a:r>
              <a:rPr lang="en-GB" dirty="0">
                <a:latin typeface="Lucida Sans Typewriter" panose="020B0509030504030204" pitchFamily="49" charset="77"/>
              </a:rPr>
              <a:t> x = [1..x]</a:t>
            </a:r>
          </a:p>
          <a:p>
            <a:r>
              <a:rPr lang="en-GB" dirty="0">
                <a:latin typeface="Lucida Sans Typewriter" panose="020B0509030504030204" pitchFamily="49" charset="77"/>
              </a:rPr>
              <a:t>let </a:t>
            </a:r>
            <a:r>
              <a:rPr lang="en-GB" dirty="0" err="1">
                <a:latin typeface="Lucida Sans Typewriter" panose="020B0509030504030204" pitchFamily="49" charset="77"/>
              </a:rPr>
              <a:t>dbl</a:t>
            </a:r>
            <a:r>
              <a:rPr lang="en-GB" dirty="0">
                <a:latin typeface="Lucida Sans Typewriter" panose="020B0509030504030204" pitchFamily="49" charset="77"/>
              </a:rPr>
              <a:t> x = [x; x]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84735457-829F-6642-B7D9-6C5B13076646}"/>
              </a:ext>
            </a:extLst>
          </p:cNvPr>
          <p:cNvSpPr txBox="1">
            <a:spLocks/>
          </p:cNvSpPr>
          <p:nvPr/>
        </p:nvSpPr>
        <p:spPr>
          <a:xfrm>
            <a:off x="588964" y="2370454"/>
            <a:ext cx="11012486" cy="64633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a-DK" sz="24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9138" marR="0" indent="-358775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da-DK" sz="20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3150" indent="-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9138" indent="3540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800" dirty="0" err="1">
                <a:latin typeface="Lucida Sans Typewriter" panose="020B0509030504030204" pitchFamily="49" charset="77"/>
              </a:rPr>
              <a:t>List.collect</a:t>
            </a:r>
            <a:r>
              <a:rPr lang="en-GB" sz="1800" dirty="0"/>
              <a:t> </a:t>
            </a:r>
            <a:r>
              <a:rPr lang="en-GB" sz="2000" dirty="0"/>
              <a:t>er </a:t>
            </a:r>
            <a:r>
              <a:rPr lang="en-GB" sz="2000" dirty="0" err="1"/>
              <a:t>en</a:t>
            </a:r>
            <a:r>
              <a:rPr lang="en-GB" sz="2000" dirty="0"/>
              <a:t> </a:t>
            </a:r>
            <a:r>
              <a:rPr lang="en-GB" sz="1800" dirty="0">
                <a:latin typeface="Lucida Sans Typewriter" panose="020B0509030504030204" pitchFamily="49" charset="77"/>
              </a:rPr>
              <a:t>bind</a:t>
            </a:r>
            <a:r>
              <a:rPr lang="en-GB" sz="2000" dirty="0"/>
              <a:t>-</a:t>
            </a:r>
            <a:r>
              <a:rPr lang="en-GB" sz="2000" dirty="0" err="1"/>
              <a:t>funktion</a:t>
            </a:r>
            <a:r>
              <a:rPr lang="en-GB" sz="2000" dirty="0"/>
              <a:t>:</a:t>
            </a:r>
            <a:br>
              <a:rPr lang="en-GB" sz="2000" dirty="0"/>
            </a:br>
            <a:r>
              <a:rPr lang="en-GB" sz="2000" dirty="0"/>
              <a:t>     </a:t>
            </a:r>
            <a:r>
              <a:rPr lang="en-GB" sz="2000" dirty="0" err="1"/>
              <a:t>val</a:t>
            </a:r>
            <a:r>
              <a:rPr lang="en-GB" sz="2000" dirty="0"/>
              <a:t> </a:t>
            </a:r>
            <a:r>
              <a:rPr lang="en-GB" sz="2000" dirty="0" err="1"/>
              <a:t>List.collect</a:t>
            </a:r>
            <a:r>
              <a:rPr lang="en-GB" sz="2000" dirty="0"/>
              <a:t> : (('a -&gt; 'b list) -&gt; 'a list -&gt; 'b list)</a:t>
            </a:r>
          </a:p>
          <a:p>
            <a:endParaRPr lang="en-GB" sz="1800" dirty="0">
              <a:latin typeface="Lucida Sans Typewriter" panose="020B0509030504030204" pitchFamily="49" charset="77"/>
            </a:endParaRP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76D089BE-E36A-8344-911C-81D983AEE188}"/>
              </a:ext>
            </a:extLst>
          </p:cNvPr>
          <p:cNvGrpSpPr/>
          <p:nvPr/>
        </p:nvGrpSpPr>
        <p:grpSpPr>
          <a:xfrm>
            <a:off x="7331672" y="2628906"/>
            <a:ext cx="4665722" cy="815980"/>
            <a:chOff x="6391038" y="3014801"/>
            <a:chExt cx="4665722" cy="81598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039CFB3-0E75-ED4E-92EA-652D3C5AE221}"/>
                </a:ext>
              </a:extLst>
            </p:cNvPr>
            <p:cNvSpPr/>
            <p:nvPr/>
          </p:nvSpPr>
          <p:spPr>
            <a:xfrm>
              <a:off x="6391038" y="3429000"/>
              <a:ext cx="731520" cy="40070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x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6047958E-49A9-DE49-86C9-48595E49779B}"/>
                </a:ext>
              </a:extLst>
            </p:cNvPr>
            <p:cNvCxnSpPr>
              <a:cxnSpLocks/>
              <a:stCxn id="14" idx="3"/>
              <a:endCxn id="17" idx="1"/>
            </p:cNvCxnSpPr>
            <p:nvPr/>
          </p:nvCxnSpPr>
          <p:spPr>
            <a:xfrm>
              <a:off x="7122558" y="3629353"/>
              <a:ext cx="810418" cy="107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411975A-D0A4-0246-8A5D-CEC2F7F6404E}"/>
                </a:ext>
              </a:extLst>
            </p:cNvPr>
            <p:cNvSpPr/>
            <p:nvPr/>
          </p:nvSpPr>
          <p:spPr>
            <a:xfrm>
              <a:off x="7932976" y="3430075"/>
              <a:ext cx="1122364" cy="40070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[1;2;…;x]</a:t>
              </a: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0F296CBC-98D4-4246-9275-F5913E351FF4}"/>
                </a:ext>
              </a:extLst>
            </p:cNvPr>
            <p:cNvCxnSpPr>
              <a:cxnSpLocks/>
              <a:stCxn id="17" idx="3"/>
              <a:endCxn id="34" idx="1"/>
            </p:cNvCxnSpPr>
            <p:nvPr/>
          </p:nvCxnSpPr>
          <p:spPr>
            <a:xfrm>
              <a:off x="9055340" y="3630428"/>
              <a:ext cx="34921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2106AEC5-568B-6849-8C1C-AF15722F4890}"/>
                </a:ext>
              </a:extLst>
            </p:cNvPr>
            <p:cNvSpPr/>
            <p:nvPr/>
          </p:nvSpPr>
          <p:spPr>
            <a:xfrm>
              <a:off x="9404551" y="3430075"/>
              <a:ext cx="1652209" cy="40070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[1;1;2;2;…;</a:t>
              </a:r>
              <a:r>
                <a:rPr lang="en-US" dirty="0" err="1"/>
                <a:t>x;x</a:t>
              </a:r>
              <a:r>
                <a:rPr lang="en-US" dirty="0"/>
                <a:t>]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70C35DA0-BB9A-FF4D-BB5F-213758DA73FC}"/>
                </a:ext>
              </a:extLst>
            </p:cNvPr>
            <p:cNvSpPr txBox="1"/>
            <p:nvPr/>
          </p:nvSpPr>
          <p:spPr>
            <a:xfrm>
              <a:off x="7070750" y="3014801"/>
              <a:ext cx="9140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iter</a:t>
              </a:r>
              <a:endParaRPr lang="en-US" dirty="0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4E4B38CF-149A-3241-AE2D-4CECDEF1437F}"/>
                </a:ext>
              </a:extLst>
            </p:cNvPr>
            <p:cNvSpPr txBox="1"/>
            <p:nvPr/>
          </p:nvSpPr>
          <p:spPr>
            <a:xfrm>
              <a:off x="8412692" y="3018986"/>
              <a:ext cx="16273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List.collect</a:t>
              </a:r>
              <a:r>
                <a:rPr lang="en-US" dirty="0"/>
                <a:t> </a:t>
              </a:r>
              <a:r>
                <a:rPr lang="en-US" dirty="0" err="1"/>
                <a:t>dbl</a:t>
              </a:r>
              <a:endParaRPr lang="en-US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341DDDEA-B4AF-EB43-A5F1-5F09E65BAA44}"/>
              </a:ext>
            </a:extLst>
          </p:cNvPr>
          <p:cNvSpPr txBox="1"/>
          <p:nvPr/>
        </p:nvSpPr>
        <p:spPr>
          <a:xfrm>
            <a:off x="1310096" y="3117013"/>
            <a:ext cx="548419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Lucida Sans Typewriter" panose="020B0509030504030204" pitchFamily="49" charset="77"/>
              </a:rPr>
              <a:t>let (&gt;&gt;=) x f = </a:t>
            </a:r>
            <a:r>
              <a:rPr lang="en-GB" dirty="0" err="1">
                <a:latin typeface="Lucida Sans Typewriter" panose="020B0509030504030204" pitchFamily="49" charset="77"/>
              </a:rPr>
              <a:t>List.collect</a:t>
            </a:r>
            <a:r>
              <a:rPr lang="en-GB" dirty="0">
                <a:latin typeface="Lucida Sans Typewriter" panose="020B0509030504030204" pitchFamily="49" charset="77"/>
              </a:rPr>
              <a:t> f x</a:t>
            </a:r>
          </a:p>
          <a:p>
            <a:r>
              <a:rPr lang="en-GB" dirty="0">
                <a:highlight>
                  <a:srgbClr val="00FFFF"/>
                </a:highlight>
                <a:latin typeface="Lucida Sans Typewriter" panose="020B0509030504030204" pitchFamily="49" charset="77"/>
              </a:rPr>
              <a:t>3 |&gt; </a:t>
            </a:r>
            <a:r>
              <a:rPr lang="en-GB" dirty="0" err="1">
                <a:highlight>
                  <a:srgbClr val="00FFFF"/>
                </a:highlight>
                <a:latin typeface="Lucida Sans Typewriter" panose="020B0509030504030204" pitchFamily="49" charset="77"/>
              </a:rPr>
              <a:t>iter</a:t>
            </a:r>
            <a:r>
              <a:rPr lang="en-GB" dirty="0">
                <a:highlight>
                  <a:srgbClr val="00FFFF"/>
                </a:highlight>
                <a:latin typeface="Lucida Sans Typewriter" panose="020B0509030504030204" pitchFamily="49" charset="77"/>
              </a:rPr>
              <a:t> &gt;&gt;= </a:t>
            </a:r>
            <a:r>
              <a:rPr lang="en-GB" dirty="0" err="1">
                <a:highlight>
                  <a:srgbClr val="00FFFF"/>
                </a:highlight>
                <a:latin typeface="Lucida Sans Typewriter" panose="020B0509030504030204" pitchFamily="49" charset="77"/>
              </a:rPr>
              <a:t>dbl</a:t>
            </a:r>
            <a:r>
              <a:rPr lang="en-GB" dirty="0">
                <a:highlight>
                  <a:srgbClr val="00FFFF"/>
                </a:highlight>
                <a:latin typeface="Lucida Sans Typewriter" panose="020B0509030504030204" pitchFamily="49" charset="77"/>
              </a:rPr>
              <a:t>;;</a:t>
            </a:r>
          </a:p>
          <a:p>
            <a:r>
              <a:rPr lang="en-GB" dirty="0" err="1">
                <a:latin typeface="Lucida Sans Typewriter" panose="020B0509030504030204" pitchFamily="49" charset="77"/>
              </a:rPr>
              <a:t>val</a:t>
            </a:r>
            <a:r>
              <a:rPr lang="en-GB" dirty="0">
                <a:latin typeface="Lucida Sans Typewriter" panose="020B0509030504030204" pitchFamily="49" charset="77"/>
              </a:rPr>
              <a:t> it : int list = [1; 1; 2; 2; 3; 3]</a:t>
            </a: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351A9D8A-7277-8043-BC9B-86855CB34057}"/>
              </a:ext>
            </a:extLst>
          </p:cNvPr>
          <p:cNvSpPr txBox="1">
            <a:spLocks/>
          </p:cNvSpPr>
          <p:nvPr/>
        </p:nvSpPr>
        <p:spPr>
          <a:xfrm>
            <a:off x="588964" y="4155302"/>
            <a:ext cx="11012486" cy="36933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a-DK" sz="24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9138" marR="0" indent="-358775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da-DK" sz="20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3150" indent="-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9138" indent="3540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800" dirty="0">
                <a:latin typeface="Lucida Sans Typewriter" panose="020B0509030504030204" pitchFamily="49" charset="77"/>
              </a:rPr>
              <a:t>powerset</a:t>
            </a:r>
            <a:r>
              <a:rPr lang="en-GB" sz="2000" dirty="0">
                <a:latin typeface="+mj-lt"/>
              </a:rPr>
              <a:t>: </a:t>
            </a:r>
            <a:r>
              <a:rPr lang="en-GB" sz="2000" dirty="0" err="1">
                <a:latin typeface="+mj-lt"/>
              </a:rPr>
              <a:t>Sættet</a:t>
            </a:r>
            <a:r>
              <a:rPr lang="en-GB" sz="2000" dirty="0">
                <a:latin typeface="+mj-lt"/>
              </a:rPr>
              <a:t> </a:t>
            </a:r>
            <a:r>
              <a:rPr lang="en-GB" sz="2000" dirty="0" err="1">
                <a:latin typeface="+mj-lt"/>
              </a:rPr>
              <a:t>af</a:t>
            </a:r>
            <a:r>
              <a:rPr lang="en-GB" sz="2000" dirty="0">
                <a:latin typeface="+mj-lt"/>
              </a:rPr>
              <a:t> alle </a:t>
            </a:r>
            <a:r>
              <a:rPr lang="en-GB" sz="2000" dirty="0" err="1">
                <a:latin typeface="+mj-lt"/>
              </a:rPr>
              <a:t>delsæt</a:t>
            </a:r>
            <a:endParaRPr lang="en-GB" sz="2000" dirty="0">
              <a:latin typeface="+mj-lt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A978E7B-10E1-3F46-9C3F-753C1D341546}"/>
              </a:ext>
            </a:extLst>
          </p:cNvPr>
          <p:cNvSpPr txBox="1"/>
          <p:nvPr/>
        </p:nvSpPr>
        <p:spPr>
          <a:xfrm>
            <a:off x="1310096" y="4486213"/>
            <a:ext cx="8133958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Lucida Sans Typewriter" panose="020B0509030504030204" pitchFamily="49" charset="77"/>
              </a:rPr>
              <a:t>let (&gt;&gt;=) x f = </a:t>
            </a:r>
            <a:r>
              <a:rPr lang="en-GB" dirty="0" err="1">
                <a:latin typeface="Lucida Sans Typewriter" panose="020B0509030504030204" pitchFamily="49" charset="77"/>
              </a:rPr>
              <a:t>List.collect</a:t>
            </a:r>
            <a:r>
              <a:rPr lang="en-GB" dirty="0">
                <a:latin typeface="Lucida Sans Typewriter" panose="020B0509030504030204" pitchFamily="49" charset="77"/>
              </a:rPr>
              <a:t> f x</a:t>
            </a:r>
          </a:p>
          <a:p>
            <a:r>
              <a:rPr lang="en-GB" dirty="0">
                <a:latin typeface="Lucida Sans Typewriter" panose="020B0509030504030204" pitchFamily="49" charset="77"/>
              </a:rPr>
              <a:t>let rec powerset </a:t>
            </a:r>
            <a:r>
              <a:rPr lang="en-GB" dirty="0" err="1">
                <a:latin typeface="Lucida Sans Typewriter" panose="020B0509030504030204" pitchFamily="49" charset="77"/>
              </a:rPr>
              <a:t>lst</a:t>
            </a:r>
            <a:r>
              <a:rPr lang="en-GB" dirty="0">
                <a:latin typeface="Lucida Sans Typewriter" panose="020B0509030504030204" pitchFamily="49" charset="77"/>
              </a:rPr>
              <a:t> = </a:t>
            </a:r>
          </a:p>
          <a:p>
            <a:r>
              <a:rPr lang="en-GB" dirty="0">
                <a:latin typeface="Lucida Sans Typewriter" panose="020B0509030504030204" pitchFamily="49" charset="77"/>
              </a:rPr>
              <a:t>  match </a:t>
            </a:r>
            <a:r>
              <a:rPr lang="en-GB" dirty="0" err="1">
                <a:latin typeface="Lucida Sans Typewriter" panose="020B0509030504030204" pitchFamily="49" charset="77"/>
              </a:rPr>
              <a:t>lst</a:t>
            </a:r>
            <a:r>
              <a:rPr lang="en-GB" dirty="0">
                <a:latin typeface="Lucida Sans Typewriter" panose="020B0509030504030204" pitchFamily="49" charset="77"/>
              </a:rPr>
              <a:t> with </a:t>
            </a:r>
          </a:p>
          <a:p>
            <a:r>
              <a:rPr lang="en-GB" dirty="0">
                <a:latin typeface="Lucida Sans Typewriter" panose="020B0509030504030204" pitchFamily="49" charset="77"/>
              </a:rPr>
              <a:t>    [] -&gt; [[]] </a:t>
            </a:r>
          </a:p>
          <a:p>
            <a:r>
              <a:rPr lang="en-GB" dirty="0">
                <a:latin typeface="Lucida Sans Typewriter" panose="020B0509030504030204" pitchFamily="49" charset="77"/>
              </a:rPr>
              <a:t>    | x::</a:t>
            </a:r>
            <a:r>
              <a:rPr lang="en-GB" dirty="0" err="1">
                <a:latin typeface="Lucida Sans Typewriter" panose="020B0509030504030204" pitchFamily="49" charset="77"/>
              </a:rPr>
              <a:t>xs</a:t>
            </a:r>
            <a:r>
              <a:rPr lang="en-GB" dirty="0">
                <a:latin typeface="Lucida Sans Typewriter" panose="020B0509030504030204" pitchFamily="49" charset="77"/>
              </a:rPr>
              <a:t> -&gt; </a:t>
            </a:r>
            <a:r>
              <a:rPr lang="en-GB" dirty="0" err="1">
                <a:highlight>
                  <a:srgbClr val="00FFFF"/>
                </a:highlight>
                <a:latin typeface="Lucida Sans Typewriter" panose="020B0509030504030204" pitchFamily="49" charset="77"/>
              </a:rPr>
              <a:t>xs</a:t>
            </a:r>
            <a:r>
              <a:rPr lang="en-GB" dirty="0">
                <a:highlight>
                  <a:srgbClr val="00FFFF"/>
                </a:highlight>
                <a:latin typeface="Lucida Sans Typewriter" panose="020B0509030504030204" pitchFamily="49" charset="77"/>
              </a:rPr>
              <a:t> |&gt; powerset &gt;&gt;= (fun </a:t>
            </a:r>
            <a:r>
              <a:rPr lang="en-GB" dirty="0" err="1">
                <a:highlight>
                  <a:srgbClr val="00FFFF"/>
                </a:highlight>
                <a:latin typeface="Lucida Sans Typewriter" panose="020B0509030504030204" pitchFamily="49" charset="77"/>
              </a:rPr>
              <a:t>ys</a:t>
            </a:r>
            <a:r>
              <a:rPr lang="en-GB" dirty="0">
                <a:highlight>
                  <a:srgbClr val="00FFFF"/>
                </a:highlight>
                <a:latin typeface="Lucida Sans Typewriter" panose="020B0509030504030204" pitchFamily="49" charset="77"/>
              </a:rPr>
              <a:t> -&gt; [</a:t>
            </a:r>
            <a:r>
              <a:rPr lang="en-GB" dirty="0" err="1">
                <a:highlight>
                  <a:srgbClr val="00FFFF"/>
                </a:highlight>
                <a:latin typeface="Lucida Sans Typewriter" panose="020B0509030504030204" pitchFamily="49" charset="77"/>
              </a:rPr>
              <a:t>ys</a:t>
            </a:r>
            <a:r>
              <a:rPr lang="en-GB" dirty="0">
                <a:highlight>
                  <a:srgbClr val="00FFFF"/>
                </a:highlight>
                <a:latin typeface="Lucida Sans Typewriter" panose="020B0509030504030204" pitchFamily="49" charset="77"/>
              </a:rPr>
              <a:t>; x::</a:t>
            </a:r>
            <a:r>
              <a:rPr lang="en-GB" dirty="0" err="1">
                <a:highlight>
                  <a:srgbClr val="00FFFF"/>
                </a:highlight>
                <a:latin typeface="Lucida Sans Typewriter" panose="020B0509030504030204" pitchFamily="49" charset="77"/>
              </a:rPr>
              <a:t>ys</a:t>
            </a:r>
            <a:r>
              <a:rPr lang="en-GB" dirty="0">
                <a:highlight>
                  <a:srgbClr val="00FFFF"/>
                </a:highlight>
                <a:latin typeface="Lucida Sans Typewriter" panose="020B0509030504030204" pitchFamily="49" charset="77"/>
              </a:rPr>
              <a:t>])</a:t>
            </a:r>
          </a:p>
          <a:p>
            <a:r>
              <a:rPr lang="en-GB" dirty="0">
                <a:latin typeface="Lucida Sans Typewriter" panose="020B0509030504030204" pitchFamily="49" charset="77"/>
              </a:rPr>
              <a:t>powerset [1;2;3];;</a:t>
            </a:r>
          </a:p>
          <a:p>
            <a:r>
              <a:rPr lang="en-GB" dirty="0" err="1">
                <a:latin typeface="Lucida Sans Typewriter" panose="020B0509030504030204" pitchFamily="49" charset="77"/>
              </a:rPr>
              <a:t>val</a:t>
            </a:r>
            <a:r>
              <a:rPr lang="en-GB" dirty="0">
                <a:latin typeface="Lucida Sans Typewriter" panose="020B0509030504030204" pitchFamily="49" charset="77"/>
              </a:rPr>
              <a:t> it : int list list =</a:t>
            </a:r>
          </a:p>
          <a:p>
            <a:r>
              <a:rPr lang="en-GB" dirty="0">
                <a:latin typeface="Lucida Sans Typewriter" panose="020B0509030504030204" pitchFamily="49" charset="77"/>
              </a:rPr>
              <a:t>  [[]; [1]; [2]; [1; 2]; [3]; [1; 3]; [2; 3]; [1; 2; 3]]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866C1A6-1C6F-B14F-8093-D8A4B3A37EE1}"/>
              </a:ext>
            </a:extLst>
          </p:cNvPr>
          <p:cNvGrpSpPr/>
          <p:nvPr/>
        </p:nvGrpSpPr>
        <p:grpSpPr>
          <a:xfrm>
            <a:off x="6261100" y="3911660"/>
            <a:ext cx="5736294" cy="854410"/>
            <a:chOff x="6391038" y="2976371"/>
            <a:chExt cx="4665722" cy="85441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A4A00222-3967-B549-A4AC-E48EBC858326}"/>
                </a:ext>
              </a:extLst>
            </p:cNvPr>
            <p:cNvSpPr/>
            <p:nvPr/>
          </p:nvSpPr>
          <p:spPr>
            <a:xfrm>
              <a:off x="6391038" y="3429000"/>
              <a:ext cx="731520" cy="40070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[2;3]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912ABE3E-1A9B-6E4F-B4B3-3B19027844F8}"/>
                </a:ext>
              </a:extLst>
            </p:cNvPr>
            <p:cNvCxnSpPr>
              <a:cxnSpLocks/>
              <a:stCxn id="30" idx="3"/>
              <a:endCxn id="32" idx="1"/>
            </p:cNvCxnSpPr>
            <p:nvPr/>
          </p:nvCxnSpPr>
          <p:spPr>
            <a:xfrm>
              <a:off x="7122558" y="3629353"/>
              <a:ext cx="280456" cy="107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5033747E-B69D-C54B-90CF-1F337BC6D062}"/>
                </a:ext>
              </a:extLst>
            </p:cNvPr>
            <p:cNvSpPr/>
            <p:nvPr/>
          </p:nvSpPr>
          <p:spPr>
            <a:xfrm>
              <a:off x="7403014" y="3430075"/>
              <a:ext cx="1652208" cy="40070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DK" dirty="0"/>
                <a:t>[[]; [2]; [3]; [2; 3]]</a:t>
              </a: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5DCA41E9-26C5-3047-87FC-7674DC7D5222}"/>
                </a:ext>
              </a:extLst>
            </p:cNvPr>
            <p:cNvCxnSpPr>
              <a:cxnSpLocks/>
              <a:stCxn id="32" idx="3"/>
              <a:endCxn id="38" idx="1"/>
            </p:cNvCxnSpPr>
            <p:nvPr/>
          </p:nvCxnSpPr>
          <p:spPr>
            <a:xfrm flipV="1">
              <a:off x="9055222" y="3629891"/>
              <a:ext cx="349329" cy="53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B26C9B62-4E03-A446-A84B-433C5B4086DA}"/>
                </a:ext>
              </a:extLst>
            </p:cNvPr>
            <p:cNvSpPr/>
            <p:nvPr/>
          </p:nvSpPr>
          <p:spPr>
            <a:xfrm>
              <a:off x="9404551" y="3430075"/>
              <a:ext cx="1652209" cy="39963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[[]; [1]; [2]; [1;2];…]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A6A6282-60D7-A540-A442-C3F213501F06}"/>
                </a:ext>
              </a:extLst>
            </p:cNvPr>
            <p:cNvSpPr txBox="1"/>
            <p:nvPr/>
          </p:nvSpPr>
          <p:spPr>
            <a:xfrm>
              <a:off x="6949325" y="2996140"/>
              <a:ext cx="9140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powerset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22823D15-FA81-4B4E-B4B1-6275786630A0}"/>
                </a:ext>
              </a:extLst>
            </p:cNvPr>
            <p:cNvSpPr txBox="1"/>
            <p:nvPr/>
          </p:nvSpPr>
          <p:spPr>
            <a:xfrm>
              <a:off x="8720100" y="2976371"/>
              <a:ext cx="13262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List.collect</a:t>
              </a:r>
              <a:r>
                <a:rPr lang="en-US" dirty="0"/>
                <a:t> fun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14014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5" grpId="0"/>
      <p:bldP spid="27" grpId="0"/>
      <p:bldP spid="2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377C30-9CC5-CD46-B2D8-751C9F16F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Spørgsmål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B4D38B-A4F1-E84F-A161-8D43F9BDEC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8964" y="1635125"/>
            <a:ext cx="11603036" cy="342965"/>
          </a:xfrm>
        </p:spPr>
        <p:txBody>
          <a:bodyPr/>
          <a:lstStyle/>
          <a:p>
            <a:r>
              <a:rPr lang="en-GB" dirty="0"/>
              <a:t>Kan man lave et module bestående af flere .fs filer?</a:t>
            </a:r>
          </a:p>
          <a:p>
            <a:pPr lvl="1"/>
            <a:r>
              <a:rPr lang="en-GB" dirty="0" err="1"/>
              <a:t>Nej</a:t>
            </a:r>
            <a:r>
              <a:rPr lang="en-GB" dirty="0"/>
              <a:t> </a:t>
            </a:r>
            <a:r>
              <a:rPr lang="en-GB" dirty="0" err="1"/>
              <a:t>ikke</a:t>
            </a:r>
            <a:r>
              <a:rPr lang="en-GB" dirty="0"/>
              <a:t> </a:t>
            </a:r>
            <a:r>
              <a:rPr lang="en-GB" dirty="0" err="1"/>
              <a:t>nemt</a:t>
            </a:r>
            <a:r>
              <a:rPr lang="en-GB" dirty="0"/>
              <a:t>, men man </a:t>
            </a:r>
            <a:r>
              <a:rPr lang="en-GB" dirty="0" err="1"/>
              <a:t>kan</a:t>
            </a:r>
            <a:r>
              <a:rPr lang="en-GB" dirty="0"/>
              <a:t> </a:t>
            </a:r>
            <a:r>
              <a:rPr lang="en-GB" dirty="0" err="1"/>
              <a:t>udvide</a:t>
            </a:r>
            <a:r>
              <a:rPr lang="en-GB" dirty="0"/>
              <a:t> </a:t>
            </a:r>
            <a:r>
              <a:rPr lang="en-GB" dirty="0" err="1"/>
              <a:t>funktionaliteten</a:t>
            </a:r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184785-4355-5341-86B0-23EB2A2F1B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25/11/2020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E0DD80-BB07-AC4B-9ACB-621ACD7F6D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7</a:t>
            </a:fld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A8CEC5-CC38-024D-B02D-CB9ABA2C767C}"/>
              </a:ext>
            </a:extLst>
          </p:cNvPr>
          <p:cNvSpPr txBox="1"/>
          <p:nvPr/>
        </p:nvSpPr>
        <p:spPr>
          <a:xfrm>
            <a:off x="1287624" y="2526859"/>
            <a:ext cx="1021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Lucida Sans Typewriter" panose="020B0509030504030204" pitchFamily="49" charset="77"/>
              </a:rPr>
              <a:t>mod.fs</a:t>
            </a:r>
            <a:endParaRPr lang="en-US" dirty="0">
              <a:latin typeface="Lucida Sans Typewriter" panose="020B0509030504030204" pitchFamily="49" charset="7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C0676A-CFB6-A24C-88FB-C0C83A3DE387}"/>
              </a:ext>
            </a:extLst>
          </p:cNvPr>
          <p:cNvSpPr txBox="1"/>
          <p:nvPr/>
        </p:nvSpPr>
        <p:spPr>
          <a:xfrm>
            <a:off x="1798340" y="2916217"/>
            <a:ext cx="42290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ucida Sans Typewriter" panose="020B0509030504030204" pitchFamily="49" charset="77"/>
              </a:rPr>
              <a:t>module </a:t>
            </a:r>
            <a:r>
              <a:rPr lang="en-US" dirty="0" err="1">
                <a:latin typeface="Lucida Sans Typewriter" panose="020B0509030504030204" pitchFamily="49" charset="77"/>
              </a:rPr>
              <a:t>myMod</a:t>
            </a:r>
            <a:endParaRPr lang="en-US" dirty="0">
              <a:latin typeface="Lucida Sans Typewriter" panose="020B0509030504030204" pitchFamily="49" charset="77"/>
            </a:endParaRPr>
          </a:p>
          <a:p>
            <a:r>
              <a:rPr lang="en-US" dirty="0">
                <a:latin typeface="Lucida Sans Typewriter" panose="020B0509030504030204" pitchFamily="49" charset="77"/>
              </a:rPr>
              <a:t>let f (</a:t>
            </a:r>
            <a:r>
              <a:rPr lang="en-US" dirty="0" err="1">
                <a:latin typeface="Lucida Sans Typewriter" panose="020B0509030504030204" pitchFamily="49" charset="77"/>
              </a:rPr>
              <a:t>x:float</a:t>
            </a:r>
            <a:r>
              <a:rPr lang="en-US" dirty="0">
                <a:latin typeface="Lucida Sans Typewriter" panose="020B0509030504030204" pitchFamily="49" charset="77"/>
              </a:rPr>
              <a:t>) : float = x*x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4C32007-7892-8E49-A540-C91DD4770FF0}"/>
              </a:ext>
            </a:extLst>
          </p:cNvPr>
          <p:cNvSpPr txBox="1"/>
          <p:nvPr/>
        </p:nvSpPr>
        <p:spPr>
          <a:xfrm>
            <a:off x="1290734" y="3574995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Lucida Sans Typewriter" panose="020B0509030504030204" pitchFamily="49" charset="77"/>
              </a:rPr>
              <a:t>app.fsx</a:t>
            </a:r>
            <a:endParaRPr lang="en-US" dirty="0">
              <a:latin typeface="Lucida Sans Typewriter" panose="020B0509030504030204" pitchFamily="49" charset="7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EF9A1A4-188F-6D46-A6A3-A22B0FE1B4DC}"/>
              </a:ext>
            </a:extLst>
          </p:cNvPr>
          <p:cNvSpPr txBox="1"/>
          <p:nvPr/>
        </p:nvSpPr>
        <p:spPr>
          <a:xfrm>
            <a:off x="1801450" y="3964353"/>
            <a:ext cx="492634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00FFFF"/>
                </a:highlight>
                <a:latin typeface="Lucida Sans Typewriter" panose="020B0509030504030204" pitchFamily="49" charset="77"/>
              </a:rPr>
              <a:t>module </a:t>
            </a:r>
            <a:r>
              <a:rPr lang="en-US" dirty="0" err="1">
                <a:highlight>
                  <a:srgbClr val="00FFFF"/>
                </a:highlight>
                <a:latin typeface="Lucida Sans Typewriter" panose="020B0509030504030204" pitchFamily="49" charset="77"/>
              </a:rPr>
              <a:t>myMod</a:t>
            </a:r>
            <a:r>
              <a:rPr lang="en-US" dirty="0">
                <a:highlight>
                  <a:srgbClr val="00FFFF"/>
                </a:highlight>
                <a:latin typeface="Lucida Sans Typewriter" panose="020B0509030504030204" pitchFamily="49" charset="77"/>
              </a:rPr>
              <a:t> = </a:t>
            </a:r>
          </a:p>
          <a:p>
            <a:r>
              <a:rPr lang="en-US" dirty="0">
                <a:highlight>
                  <a:srgbClr val="00FFFF"/>
                </a:highlight>
                <a:latin typeface="Lucida Sans Typewriter" panose="020B0509030504030204" pitchFamily="49" charset="77"/>
              </a:rPr>
              <a:t>  let g (</a:t>
            </a:r>
            <a:r>
              <a:rPr lang="en-US" dirty="0" err="1">
                <a:highlight>
                  <a:srgbClr val="00FFFF"/>
                </a:highlight>
                <a:latin typeface="Lucida Sans Typewriter" panose="020B0509030504030204" pitchFamily="49" charset="77"/>
              </a:rPr>
              <a:t>x:float</a:t>
            </a:r>
            <a:r>
              <a:rPr lang="en-US" dirty="0">
                <a:highlight>
                  <a:srgbClr val="00FFFF"/>
                </a:highlight>
                <a:latin typeface="Lucida Sans Typewriter" panose="020B0509030504030204" pitchFamily="49" charset="77"/>
              </a:rPr>
              <a:t>) : float = sqrt x</a:t>
            </a:r>
          </a:p>
          <a:p>
            <a:endParaRPr lang="en-US" dirty="0">
              <a:latin typeface="Lucida Sans Typewriter" panose="020B0509030504030204" pitchFamily="49" charset="77"/>
            </a:endParaRPr>
          </a:p>
          <a:p>
            <a:r>
              <a:rPr lang="en-US" dirty="0" err="1">
                <a:latin typeface="Lucida Sans Typewriter" panose="020B0509030504030204" pitchFamily="49" charset="77"/>
              </a:rPr>
              <a:t>printfn</a:t>
            </a:r>
            <a:r>
              <a:rPr lang="en-US" dirty="0">
                <a:latin typeface="Lucida Sans Typewriter" panose="020B0509030504030204" pitchFamily="49" charset="77"/>
              </a:rPr>
              <a:t> "%A" (</a:t>
            </a:r>
            <a:r>
              <a:rPr lang="en-US" dirty="0" err="1">
                <a:latin typeface="Lucida Sans Typewriter" panose="020B0509030504030204" pitchFamily="49" charset="77"/>
              </a:rPr>
              <a:t>myMod.f</a:t>
            </a:r>
            <a:r>
              <a:rPr lang="en-US" dirty="0">
                <a:latin typeface="Lucida Sans Typewriter" panose="020B0509030504030204" pitchFamily="49" charset="77"/>
              </a:rPr>
              <a:t> 3.0)</a:t>
            </a:r>
          </a:p>
          <a:p>
            <a:r>
              <a:rPr lang="en-US" dirty="0" err="1">
                <a:latin typeface="Lucida Sans Typewriter" panose="020B0509030504030204" pitchFamily="49" charset="77"/>
              </a:rPr>
              <a:t>printfn</a:t>
            </a:r>
            <a:r>
              <a:rPr lang="en-US" dirty="0">
                <a:latin typeface="Lucida Sans Typewriter" panose="020B0509030504030204" pitchFamily="49" charset="77"/>
              </a:rPr>
              <a:t> "%A" (</a:t>
            </a:r>
            <a:r>
              <a:rPr lang="en-US" dirty="0" err="1">
                <a:highlight>
                  <a:srgbClr val="00FFFF"/>
                </a:highlight>
                <a:latin typeface="Lucida Sans Typewriter" panose="020B0509030504030204" pitchFamily="49" charset="77"/>
              </a:rPr>
              <a:t>myMod.g</a:t>
            </a:r>
            <a:r>
              <a:rPr lang="en-US" dirty="0">
                <a:highlight>
                  <a:srgbClr val="00FFFF"/>
                </a:highlight>
                <a:latin typeface="Lucida Sans Typewriter" panose="020B0509030504030204" pitchFamily="49" charset="77"/>
              </a:rPr>
              <a:t> 3.0</a:t>
            </a:r>
            <a:r>
              <a:rPr lang="en-US" dirty="0">
                <a:latin typeface="Lucida Sans Typewriter" panose="020B0509030504030204" pitchFamily="49" charset="77"/>
              </a:rPr>
              <a:t>);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F387096F-1D45-804E-BC90-9842FD6C4AC6}"/>
              </a:ext>
            </a:extLst>
          </p:cNvPr>
          <p:cNvSpPr txBox="1">
            <a:spLocks/>
          </p:cNvSpPr>
          <p:nvPr/>
        </p:nvSpPr>
        <p:spPr>
          <a:xfrm>
            <a:off x="588964" y="5743114"/>
            <a:ext cx="11603036" cy="102914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a-DK" sz="24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9138" marR="0" indent="-358775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da-DK" sz="20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3150" indent="-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9138" indent="3540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Hvornår giver det mening at bruge expressions som i opgave 7ø11-15?</a:t>
            </a:r>
          </a:p>
          <a:p>
            <a:pPr lvl="1"/>
            <a:r>
              <a:rPr lang="en-GB" dirty="0" err="1"/>
              <a:t>Besvaret</a:t>
            </a:r>
            <a:r>
              <a:rPr lang="en-GB" dirty="0"/>
              <a:t> </a:t>
            </a:r>
            <a:r>
              <a:rPr lang="en-GB" dirty="0" err="1"/>
              <a:t>i</a:t>
            </a:r>
            <a:r>
              <a:rPr lang="en-GB" dirty="0"/>
              <a:t> </a:t>
            </a:r>
            <a:r>
              <a:rPr lang="en-GB" dirty="0" err="1"/>
              <a:t>gennemgang</a:t>
            </a:r>
            <a:r>
              <a:rPr lang="en-GB" dirty="0"/>
              <a:t> </a:t>
            </a:r>
            <a:r>
              <a:rPr lang="en-GB" dirty="0" err="1"/>
              <a:t>tidligere</a:t>
            </a:r>
            <a:r>
              <a:rPr lang="en-GB" dirty="0"/>
              <a:t> </a:t>
            </a:r>
            <a:r>
              <a:rPr lang="en-GB" dirty="0" err="1"/>
              <a:t>i</a:t>
            </a:r>
            <a:r>
              <a:rPr lang="en-GB" dirty="0"/>
              <a:t> </a:t>
            </a:r>
            <a:r>
              <a:rPr lang="en-GB" dirty="0" err="1"/>
              <a:t>dag</a:t>
            </a:r>
            <a:r>
              <a:rPr lang="en-GB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56537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377C30-9CC5-CD46-B2D8-751C9F16F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Spørgsmål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B4D38B-A4F1-E84F-A161-8D43F9BDEC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8964" y="1635125"/>
            <a:ext cx="10555123" cy="1604718"/>
          </a:xfrm>
        </p:spPr>
        <p:txBody>
          <a:bodyPr/>
          <a:lstStyle/>
          <a:p>
            <a:r>
              <a:rPr lang="en-GB" dirty="0"/>
              <a:t>Hvordan laver man mere avanceret pattern matching (f.eks på to værdier på en gang, mere komplicerede typer som (a' * b') option, samt brug af guards)?</a:t>
            </a:r>
          </a:p>
          <a:p>
            <a:pPr lvl="1"/>
            <a:r>
              <a:rPr lang="en-GB" dirty="0" err="1"/>
              <a:t>Lyv</a:t>
            </a:r>
            <a:r>
              <a:rPr lang="en-GB" dirty="0"/>
              <a:t> om </a:t>
            </a:r>
            <a:r>
              <a:rPr lang="en-GB" dirty="0" err="1"/>
              <a:t>Jons</a:t>
            </a:r>
            <a:r>
              <a:rPr lang="en-GB" dirty="0"/>
              <a:t> alder: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184785-4355-5341-86B0-23EB2A2F1B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25/11/2020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E0DD80-BB07-AC4B-9ACB-621ACD7F6D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8</a:t>
            </a:fld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C0676A-CFB6-A24C-88FB-C0C83A3DE387}"/>
              </a:ext>
            </a:extLst>
          </p:cNvPr>
          <p:cNvSpPr txBox="1"/>
          <p:nvPr/>
        </p:nvSpPr>
        <p:spPr>
          <a:xfrm>
            <a:off x="1331810" y="3239843"/>
            <a:ext cx="618150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ucida Sans Typewriter" panose="020B0509030504030204" pitchFamily="49" charset="77"/>
              </a:rPr>
              <a:t>let </a:t>
            </a:r>
            <a:r>
              <a:rPr lang="en-US" dirty="0" err="1">
                <a:latin typeface="Lucida Sans Typewriter" panose="020B0509030504030204" pitchFamily="49" charset="77"/>
              </a:rPr>
              <a:t>getAge</a:t>
            </a:r>
            <a:r>
              <a:rPr lang="en-US" dirty="0">
                <a:latin typeface="Lucida Sans Typewriter" panose="020B0509030504030204" pitchFamily="49" charset="77"/>
              </a:rPr>
              <a:t> person =</a:t>
            </a:r>
          </a:p>
          <a:p>
            <a:r>
              <a:rPr lang="en-US" dirty="0">
                <a:latin typeface="Lucida Sans Typewriter" panose="020B0509030504030204" pitchFamily="49" charset="77"/>
              </a:rPr>
              <a:t>    match person with</a:t>
            </a:r>
          </a:p>
          <a:p>
            <a:r>
              <a:rPr lang="en-US" dirty="0">
                <a:latin typeface="Lucida Sans Typewriter" panose="020B0509030504030204" pitchFamily="49" charset="77"/>
              </a:rPr>
              <a:t>        </a:t>
            </a:r>
            <a:r>
              <a:rPr lang="en-US" dirty="0">
                <a:highlight>
                  <a:srgbClr val="00FFFF"/>
                </a:highlight>
                <a:latin typeface="Lucida Sans Typewriter" panose="020B0509030504030204" pitchFamily="49" charset="77"/>
              </a:rPr>
              <a:t>(age, name) when name = "Jon" -&gt; 24</a:t>
            </a:r>
          </a:p>
          <a:p>
            <a:r>
              <a:rPr lang="en-US" dirty="0">
                <a:latin typeface="Lucida Sans Typewriter" panose="020B0509030504030204" pitchFamily="49" charset="77"/>
              </a:rPr>
              <a:t>        | (age, name) -&gt; age</a:t>
            </a:r>
          </a:p>
          <a:p>
            <a:r>
              <a:rPr lang="en-US" dirty="0" err="1">
                <a:latin typeface="Lucida Sans Typewriter" panose="020B0509030504030204" pitchFamily="49" charset="77"/>
              </a:rPr>
              <a:t>printfn</a:t>
            </a:r>
            <a:r>
              <a:rPr lang="en-US" dirty="0">
                <a:latin typeface="Lucida Sans Typewriter" panose="020B0509030504030204" pitchFamily="49" charset="77"/>
              </a:rPr>
              <a:t> "%A" (</a:t>
            </a:r>
            <a:r>
              <a:rPr lang="en-US" dirty="0" err="1">
                <a:latin typeface="Lucida Sans Typewriter" panose="020B0509030504030204" pitchFamily="49" charset="77"/>
              </a:rPr>
              <a:t>getAge</a:t>
            </a:r>
            <a:r>
              <a:rPr lang="en-US" dirty="0">
                <a:latin typeface="Lucida Sans Typewriter" panose="020B0509030504030204" pitchFamily="49" charset="77"/>
              </a:rPr>
              <a:t> (46,"Martin"))</a:t>
            </a:r>
          </a:p>
          <a:p>
            <a:r>
              <a:rPr lang="en-US" dirty="0" err="1">
                <a:latin typeface="Lucida Sans Typewriter" panose="020B0509030504030204" pitchFamily="49" charset="77"/>
              </a:rPr>
              <a:t>printfn</a:t>
            </a:r>
            <a:r>
              <a:rPr lang="en-US" dirty="0">
                <a:latin typeface="Lucida Sans Typewriter" panose="020B0509030504030204" pitchFamily="49" charset="77"/>
              </a:rPr>
              <a:t> "%A" (</a:t>
            </a:r>
            <a:r>
              <a:rPr lang="en-US" dirty="0" err="1">
                <a:latin typeface="Lucida Sans Typewriter" panose="020B0509030504030204" pitchFamily="49" charset="77"/>
              </a:rPr>
              <a:t>getAge</a:t>
            </a:r>
            <a:r>
              <a:rPr lang="en-US" dirty="0">
                <a:latin typeface="Lucida Sans Typewriter" panose="020B0509030504030204" pitchFamily="49" charset="77"/>
              </a:rPr>
              <a:t> (51,"Jon"))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F387096F-1D45-804E-BC90-9842FD6C4AC6}"/>
              </a:ext>
            </a:extLst>
          </p:cNvPr>
          <p:cNvSpPr txBox="1">
            <a:spLocks/>
          </p:cNvSpPr>
          <p:nvPr/>
        </p:nvSpPr>
        <p:spPr>
          <a:xfrm>
            <a:off x="588964" y="5049410"/>
            <a:ext cx="11603036" cy="8651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a-DK" sz="24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9138" marR="0" indent="-358775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da-DK" sz="20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3150" indent="-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9138" indent="3540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Kan vi pattern matche på sidste element i en </a:t>
            </a:r>
            <a:r>
              <a:rPr lang="en-GB" dirty="0" err="1"/>
              <a:t>liste</a:t>
            </a:r>
            <a:r>
              <a:rPr lang="en-GB" dirty="0"/>
              <a:t> ?</a:t>
            </a:r>
          </a:p>
          <a:p>
            <a:pPr lvl="1"/>
            <a:r>
              <a:rPr lang="en-GB" dirty="0" err="1">
                <a:highlight>
                  <a:srgbClr val="00FFFF"/>
                </a:highlight>
              </a:rPr>
              <a:t>Nej</a:t>
            </a:r>
            <a:r>
              <a:rPr lang="en-GB" dirty="0">
                <a:highlight>
                  <a:srgbClr val="00FFFF"/>
                </a:highlight>
              </a:rPr>
              <a:t>. </a:t>
            </a:r>
            <a:r>
              <a:rPr lang="en-GB" dirty="0" err="1">
                <a:highlight>
                  <a:srgbClr val="00FFFF"/>
                </a:highlight>
              </a:rPr>
              <a:t>Hvor</a:t>
            </a:r>
            <a:r>
              <a:rPr lang="en-GB" dirty="0">
                <a:highlight>
                  <a:srgbClr val="00FFFF"/>
                </a:highlight>
              </a:rPr>
              <a:t> </a:t>
            </a:r>
            <a:r>
              <a:rPr lang="en-GB" dirty="0" err="1">
                <a:highlight>
                  <a:srgbClr val="00FFFF"/>
                </a:highlight>
              </a:rPr>
              <a:t>ville</a:t>
            </a:r>
            <a:r>
              <a:rPr lang="en-GB" dirty="0">
                <a:highlight>
                  <a:srgbClr val="00FFFF"/>
                </a:highlight>
              </a:rPr>
              <a:t> det </a:t>
            </a:r>
            <a:r>
              <a:rPr lang="en-GB" dirty="0" err="1">
                <a:highlight>
                  <a:srgbClr val="00FFFF"/>
                </a:highlight>
              </a:rPr>
              <a:t>være</a:t>
            </a:r>
            <a:r>
              <a:rPr lang="en-GB" dirty="0">
                <a:highlight>
                  <a:srgbClr val="00FFFF"/>
                </a:highlight>
              </a:rPr>
              <a:t> </a:t>
            </a:r>
            <a:r>
              <a:rPr lang="en-GB" dirty="0" err="1">
                <a:highlight>
                  <a:srgbClr val="00FFFF"/>
                </a:highlight>
              </a:rPr>
              <a:t>en</a:t>
            </a:r>
            <a:r>
              <a:rPr lang="en-GB" dirty="0">
                <a:highlight>
                  <a:srgbClr val="00FFFF"/>
                </a:highlight>
              </a:rPr>
              <a:t> </a:t>
            </a:r>
            <a:r>
              <a:rPr lang="en-GB" dirty="0" err="1">
                <a:highlight>
                  <a:srgbClr val="00FFFF"/>
                </a:highlight>
              </a:rPr>
              <a:t>dårlig</a:t>
            </a:r>
            <a:r>
              <a:rPr lang="en-GB" dirty="0">
                <a:highlight>
                  <a:srgbClr val="00FFFF"/>
                </a:highlight>
              </a:rPr>
              <a:t> ide?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857D1709-92B1-CE4F-B9DB-F232896A5B04}"/>
              </a:ext>
            </a:extLst>
          </p:cNvPr>
          <p:cNvSpPr txBox="1">
            <a:spLocks/>
          </p:cNvSpPr>
          <p:nvPr/>
        </p:nvSpPr>
        <p:spPr>
          <a:xfrm>
            <a:off x="588964" y="6079990"/>
            <a:ext cx="11603036" cy="70336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a-DK" sz="24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9138" marR="0" indent="-358775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da-DK" sz="20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3150" indent="-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9138" indent="3540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err="1"/>
              <a:t>Spørgsmål</a:t>
            </a:r>
            <a:r>
              <a:rPr lang="en-GB" dirty="0"/>
              <a:t> om wargame</a:t>
            </a:r>
          </a:p>
          <a:p>
            <a:pPr lvl="1"/>
            <a:r>
              <a:rPr lang="en-GB" dirty="0" err="1"/>
              <a:t>Uddelegeret</a:t>
            </a:r>
            <a:r>
              <a:rPr lang="en-GB" dirty="0"/>
              <a:t> </a:t>
            </a:r>
            <a:r>
              <a:rPr lang="en-GB" dirty="0" err="1"/>
              <a:t>til</a:t>
            </a:r>
            <a:r>
              <a:rPr lang="en-GB" dirty="0"/>
              <a:t> Martin.</a:t>
            </a:r>
          </a:p>
        </p:txBody>
      </p:sp>
    </p:spTree>
    <p:extLst>
      <p:ext uri="{BB962C8B-B14F-4D97-AF65-F5344CB8AC3E}">
        <p14:creationId xmlns:p14="http://schemas.microsoft.com/office/powerpoint/2010/main" val="2445105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  <p:bldP spid="13" grpId="0"/>
    </p:bldLst>
  </p:timing>
</p:sld>
</file>

<file path=ppt/theme/theme1.xml><?xml version="1.0" encoding="utf-8"?>
<a:theme xmlns:a="http://schemas.openxmlformats.org/drawingml/2006/main" name="Brugerdefineret design">
  <a:themeElements>
    <a:clrScheme name="KU 2016">
      <a:dk1>
        <a:sysClr val="windowText" lastClr="000000"/>
      </a:dk1>
      <a:lt1>
        <a:sysClr val="window" lastClr="FFFFFF"/>
      </a:lt1>
      <a:dk2>
        <a:srgbClr val="6E6E6E"/>
      </a:dk2>
      <a:lt2>
        <a:srgbClr val="E7E6E6"/>
      </a:lt2>
      <a:accent1>
        <a:srgbClr val="A31D20"/>
      </a:accent1>
      <a:accent2>
        <a:srgbClr val="7B7B7B"/>
      </a:accent2>
      <a:accent3>
        <a:srgbClr val="D49F3A"/>
      </a:accent3>
      <a:accent4>
        <a:srgbClr val="42759B"/>
      </a:accent4>
      <a:accent5>
        <a:srgbClr val="79ADB1"/>
      </a:accent5>
      <a:accent6>
        <a:srgbClr val="779921"/>
      </a:accent6>
      <a:hlink>
        <a:srgbClr val="A31D20"/>
      </a:hlink>
      <a:folHlink>
        <a:srgbClr val="000000"/>
      </a:folHlink>
    </a:clrScheme>
    <a:fontScheme name="KU2016">
      <a:majorFont>
        <a:latin typeface="Microsoft New Tai Lue"/>
        <a:ea typeface=""/>
        <a:cs typeface=""/>
      </a:majorFont>
      <a:minorFont>
        <a:latin typeface="Microsoft New Tai Lue"/>
        <a:ea typeface=""/>
        <a:cs typeface="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16_9_ENG_small.potx" id="{A3DD7A52-1208-4A6C-8744-F59945AA7F28}" vid="{9B86432B-FA9E-4F83-8547-14BF57C0A4D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-tema">
  <a:themeElements>
    <a:clrScheme name="Kont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ont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971</Words>
  <Application>Microsoft Macintosh PowerPoint</Application>
  <PresentationFormat>Widescreen</PresentationFormat>
  <Paragraphs>151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Lucida Sans Typewriter</vt:lpstr>
      <vt:lpstr>Microsoft New Tai Lue</vt:lpstr>
      <vt:lpstr>Brugerdefineret design</vt:lpstr>
      <vt:lpstr>PowerPoint Presentation</vt:lpstr>
      <vt:lpstr>Rettelse til arbejdsseddel 9</vt:lpstr>
      <vt:lpstr>Sammensætning med option typer</vt:lpstr>
      <vt:lpstr>Sammensætning med option typer</vt:lpstr>
      <vt:lpstr>PowerPoint Presentation</vt:lpstr>
      <vt:lpstr>Sammensætning med List</vt:lpstr>
      <vt:lpstr>Spørgsmål</vt:lpstr>
      <vt:lpstr>Spørgsmål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Jon Sporring</dc:creator>
  <cp:lastModifiedBy/>
  <cp:revision>1</cp:revision>
  <cp:lastPrinted>2020-08-30T17:31:18Z</cp:lastPrinted>
  <dcterms:created xsi:type="dcterms:W3CDTF">2020-05-18T14:26:00Z</dcterms:created>
  <dcterms:modified xsi:type="dcterms:W3CDTF">2020-11-26T08:45:42Z</dcterms:modified>
</cp:coreProperties>
</file>